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62"/>
  </p:notesMasterIdLst>
  <p:sldIdLst>
    <p:sldId id="636" r:id="rId2"/>
    <p:sldId id="631" r:id="rId3"/>
    <p:sldId id="259" r:id="rId4"/>
    <p:sldId id="449" r:id="rId5"/>
    <p:sldId id="628" r:id="rId6"/>
    <p:sldId id="589" r:id="rId7"/>
    <p:sldId id="590" r:id="rId8"/>
    <p:sldId id="595" r:id="rId9"/>
    <p:sldId id="591" r:id="rId10"/>
    <p:sldId id="592" r:id="rId11"/>
    <p:sldId id="593" r:id="rId12"/>
    <p:sldId id="639" r:id="rId13"/>
    <p:sldId id="597" r:id="rId14"/>
    <p:sldId id="594" r:id="rId15"/>
    <p:sldId id="390" r:id="rId16"/>
    <p:sldId id="293" r:id="rId17"/>
    <p:sldId id="495" r:id="rId18"/>
    <p:sldId id="588" r:id="rId19"/>
    <p:sldId id="375" r:id="rId20"/>
    <p:sldId id="571" r:id="rId21"/>
    <p:sldId id="572" r:id="rId22"/>
    <p:sldId id="573" r:id="rId23"/>
    <p:sldId id="574" r:id="rId24"/>
    <p:sldId id="494" r:id="rId25"/>
    <p:sldId id="598" r:id="rId26"/>
    <p:sldId id="599" r:id="rId27"/>
    <p:sldId id="600" r:id="rId28"/>
    <p:sldId id="641" r:id="rId29"/>
    <p:sldId id="604" r:id="rId30"/>
    <p:sldId id="642" r:id="rId31"/>
    <p:sldId id="643" r:id="rId32"/>
    <p:sldId id="644" r:id="rId33"/>
    <p:sldId id="647" r:id="rId34"/>
    <p:sldId id="648" r:id="rId35"/>
    <p:sldId id="645" r:id="rId36"/>
    <p:sldId id="605" r:id="rId37"/>
    <p:sldId id="606" r:id="rId38"/>
    <p:sldId id="607" r:id="rId39"/>
    <p:sldId id="608" r:id="rId40"/>
    <p:sldId id="629" r:id="rId41"/>
    <p:sldId id="630" r:id="rId42"/>
    <p:sldId id="609" r:id="rId43"/>
    <p:sldId id="610" r:id="rId44"/>
    <p:sldId id="614" r:id="rId45"/>
    <p:sldId id="615" r:id="rId46"/>
    <p:sldId id="616" r:id="rId47"/>
    <p:sldId id="617" r:id="rId48"/>
    <p:sldId id="618" r:id="rId49"/>
    <p:sldId id="619" r:id="rId50"/>
    <p:sldId id="620" r:id="rId51"/>
    <p:sldId id="632" r:id="rId52"/>
    <p:sldId id="633" r:id="rId53"/>
    <p:sldId id="634" r:id="rId54"/>
    <p:sldId id="621" r:id="rId55"/>
    <p:sldId id="622" r:id="rId56"/>
    <p:sldId id="635" r:id="rId57"/>
    <p:sldId id="651" r:id="rId58"/>
    <p:sldId id="652" r:id="rId59"/>
    <p:sldId id="649" r:id="rId60"/>
    <p:sldId id="650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7" autoAdjust="0"/>
    <p:restoredTop sz="94660"/>
  </p:normalViewPr>
  <p:slideViewPr>
    <p:cSldViewPr>
      <p:cViewPr>
        <p:scale>
          <a:sx n="85" d="100"/>
          <a:sy n="85" d="100"/>
        </p:scale>
        <p:origin x="-137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95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5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5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CFD384-8A1D-4B11-9433-19F8AE4D1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6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5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5126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5127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5127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96531B2-5DA5-4BEB-8A44-81C50924800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65127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51273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74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75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76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77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78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79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0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1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2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3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4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5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6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7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8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89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0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1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2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3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4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5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6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7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8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299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300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301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302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303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1304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C2812-0383-45F7-86D6-24A310F49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07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717A4-6EC1-45C8-8036-90D9965C96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7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EF78913-C505-4530-874A-88CE964FF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90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21F3154-ADF3-47FF-973D-7C920851E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2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3926376-CEB5-42DC-826D-8DAB2085D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096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2A22E48-B5B2-4A61-8F21-0BA8442F9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483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E91F49C-6177-4985-8BAA-704CFE4AD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23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B8C5A73-DD8D-4D14-A3B1-7A90E1E23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595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67BF28B-86B6-435A-8A01-73FEC4319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101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DF7737-5616-4A8C-AD85-5E4695DAEA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23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4EC25-B4B4-4B94-A937-9A42BA9ED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704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7596C8D-334D-4C49-8C3B-FA998626D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03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A92AB5-7197-48C6-9B98-497DD38B2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36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F4451-AC53-4D4B-B189-EA7791C46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24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59FE8-F1CD-4455-ACC5-640B8E0C8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05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380F1-C104-4CEA-922A-8938BF640F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10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6D35A-9437-428B-ACE8-3920EB307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82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D752D-BAA9-4FA8-ABFE-514E7BAE85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2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004D9-DB59-474E-B3DD-75FD9531E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65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495EA-CDCE-4962-AB01-B1D040056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0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65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en-US"/>
          </a:p>
        </p:txBody>
      </p:sp>
      <p:sp>
        <p:nvSpPr>
          <p:cNvPr id="65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5724CBA-2530-4ACE-BC92-F36AE383491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650248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65024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5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6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27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13447" y="1905000"/>
            <a:ext cx="9144000" cy="1404937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ZINC PHOSPHIDE FOR BELDING’S GROUND SQUIRREL CONTROL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247" y="3334434"/>
            <a:ext cx="821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PRESENTATION PRODUCED IN COOPERATION WITH THE </a:t>
            </a:r>
          </a:p>
          <a:p>
            <a:pPr algn="ctr"/>
            <a:r>
              <a:rPr lang="en-US" dirty="0" smtClean="0"/>
              <a:t>OREGON DEPARTMENT OF AGRICULTURE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434340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USE OF THIS PRODUCT MUST MEET ALL FEDERAL, STATE AND LOCAL</a:t>
            </a:r>
          </a:p>
          <a:p>
            <a:pPr algn="ctr"/>
            <a:r>
              <a:rPr lang="en-US" sz="2000" dirty="0" smtClean="0"/>
              <a:t>REQUIREMENTS, INCLUDING </a:t>
            </a:r>
            <a:r>
              <a:rPr lang="en-US" sz="2000" b="1" u="sng" dirty="0" smtClean="0"/>
              <a:t>CERTIFIED</a:t>
            </a:r>
            <a:r>
              <a:rPr lang="en-US" sz="2000" dirty="0" smtClean="0"/>
              <a:t> ANNUAL TRAINING</a:t>
            </a:r>
          </a:p>
          <a:p>
            <a:pPr algn="ctr"/>
            <a:r>
              <a:rPr lang="en-US" sz="2000" dirty="0" smtClean="0"/>
              <a:t>SISKIYOU COUNTY, CALIFORNIA.</a:t>
            </a:r>
          </a:p>
          <a:p>
            <a:pPr algn="ctr"/>
            <a:r>
              <a:rPr lang="en-US" sz="2000" dirty="0" smtClean="0"/>
              <a:t>THIS TRAINING DOES </a:t>
            </a:r>
            <a:r>
              <a:rPr lang="en-US" sz="2000" u="sng" dirty="0" smtClean="0"/>
              <a:t>NOT</a:t>
            </a:r>
            <a:r>
              <a:rPr lang="en-US" sz="2000" dirty="0" smtClean="0"/>
              <a:t> MEET ODA REQUIREMENTS.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52400" y="152400"/>
            <a:ext cx="7769474" cy="1823611"/>
            <a:chOff x="0" y="0"/>
            <a:chExt cx="10829" cy="2467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20" cy="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338" y="898"/>
              <a:ext cx="8460" cy="20"/>
            </a:xfrm>
            <a:custGeom>
              <a:avLst/>
              <a:gdLst>
                <a:gd name="T0" fmla="*/ 0 w 8460"/>
                <a:gd name="T1" fmla="*/ 0 h 20"/>
                <a:gd name="T2" fmla="*/ 8460 w 846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460" h="20">
                  <a:moveTo>
                    <a:pt x="0" y="0"/>
                  </a:moveTo>
                  <a:lnTo>
                    <a:pt x="846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0" y="0"/>
              <a:ext cx="10829" cy="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57350" marR="191135" algn="ctr" eaLnBrk="0" hangingPunct="0">
                <a:spcBef>
                  <a:spcPts val="1785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Times New Roman"/>
                  <a:ea typeface="Calibri"/>
                </a:rPr>
                <a:t>C</a:t>
              </a:r>
              <a:r>
                <a:rPr lang="en-US" sz="1600" b="1" dirty="0">
                  <a:effectLst/>
                  <a:latin typeface="Times New Roman"/>
                  <a:ea typeface="Calibri"/>
                </a:rPr>
                <a:t>OUNTY OF </a:t>
              </a:r>
              <a:r>
                <a:rPr lang="en-US" sz="2000" b="1" dirty="0">
                  <a:effectLst/>
                  <a:latin typeface="Times New Roman"/>
                  <a:ea typeface="Calibri"/>
                </a:rPr>
                <a:t>S</a:t>
              </a:r>
              <a:r>
                <a:rPr lang="en-US" sz="1600" b="1" dirty="0">
                  <a:effectLst/>
                  <a:latin typeface="Times New Roman"/>
                  <a:ea typeface="Calibri"/>
                </a:rPr>
                <a:t>ISKIYOU </a:t>
              </a:r>
              <a:r>
                <a:rPr lang="en-US" sz="1800" b="1" dirty="0">
                  <a:effectLst/>
                  <a:latin typeface="Times New Roman"/>
                  <a:ea typeface="Calibri"/>
                </a:rPr>
                <a:t>Department of Agriculture</a:t>
              </a:r>
              <a:endParaRPr lang="en-US" sz="1200" dirty="0">
                <a:effectLst/>
                <a:latin typeface="Times New Roman"/>
                <a:ea typeface="Calibri"/>
              </a:endParaRPr>
            </a:p>
            <a:p>
              <a:pPr marL="1548130" marR="191135" algn="ctr" eaLnBrk="0" hangingPunct="0">
                <a:spcBef>
                  <a:spcPts val="895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Calibri"/>
                </a:rPr>
                <a:t>525 S</a:t>
              </a:r>
              <a:r>
                <a:rPr lang="en-US" sz="700" dirty="0">
                  <a:effectLst/>
                  <a:latin typeface="Times New Roman"/>
                  <a:ea typeface="Calibri"/>
                </a:rPr>
                <a:t>OUTH 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F</a:t>
              </a:r>
              <a:r>
                <a:rPr lang="en-US" sz="700" dirty="0">
                  <a:effectLst/>
                  <a:latin typeface="Times New Roman"/>
                  <a:ea typeface="Calibri"/>
                </a:rPr>
                <a:t>OOTHILL 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D</a:t>
              </a:r>
              <a:r>
                <a:rPr lang="en-US" sz="700" dirty="0">
                  <a:effectLst/>
                  <a:latin typeface="Times New Roman"/>
                  <a:ea typeface="Calibri"/>
                </a:rPr>
                <a:t>RIVE 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● Y</a:t>
              </a:r>
              <a:r>
                <a:rPr lang="en-US" sz="700" dirty="0">
                  <a:effectLst/>
                  <a:latin typeface="Times New Roman"/>
                  <a:ea typeface="Calibri"/>
                </a:rPr>
                <a:t>REKA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, C</a:t>
              </a:r>
              <a:r>
                <a:rPr lang="en-US" sz="700" dirty="0">
                  <a:effectLst/>
                  <a:latin typeface="Times New Roman"/>
                  <a:ea typeface="Calibri"/>
                </a:rPr>
                <a:t>ALIFORNIA 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96097-3036 ● (530) 841-4025 ● FAX (530) 842-6690</a:t>
              </a:r>
              <a:endParaRPr lang="en-US" sz="1200" dirty="0">
                <a:effectLst/>
                <a:latin typeface="Times New Roman"/>
                <a:ea typeface="Calibri"/>
              </a:endParaRPr>
            </a:p>
            <a:p>
              <a:pPr marL="0" marR="0" eaLnBrk="0" hangingPunct="0">
                <a:spcBef>
                  <a:spcPts val="40"/>
                </a:spcBef>
                <a:spcAft>
                  <a:spcPts val="0"/>
                </a:spcAft>
              </a:pPr>
              <a:r>
                <a:rPr lang="en-US" sz="750" dirty="0">
                  <a:effectLst/>
                  <a:latin typeface="Times New Roman"/>
                  <a:ea typeface="Calibri"/>
                </a:rPr>
                <a:t> </a:t>
              </a:r>
              <a:endParaRPr lang="en-US" sz="1200" dirty="0">
                <a:effectLst/>
                <a:latin typeface="Times New Roman"/>
                <a:ea typeface="Calibri"/>
              </a:endParaRPr>
            </a:p>
            <a:p>
              <a:pPr marL="1621155" marR="191135" algn="ctr" eaLnBrk="0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300" dirty="0">
                  <a:effectLst/>
                  <a:latin typeface="Times New Roman"/>
                  <a:ea typeface="Calibri"/>
                </a:rPr>
                <a:t>J</a:t>
              </a:r>
              <a:r>
                <a:rPr lang="en-US" sz="1050" dirty="0">
                  <a:effectLst/>
                  <a:latin typeface="Times New Roman"/>
                  <a:ea typeface="Calibri"/>
                </a:rPr>
                <a:t>AMES E</a:t>
              </a:r>
              <a:r>
                <a:rPr lang="en-US" sz="1300" dirty="0">
                  <a:effectLst/>
                  <a:latin typeface="Times New Roman"/>
                  <a:ea typeface="Calibri"/>
                </a:rPr>
                <a:t>. </a:t>
              </a:r>
              <a:r>
                <a:rPr lang="en-US" sz="1050" dirty="0">
                  <a:effectLst/>
                  <a:latin typeface="Times New Roman"/>
                  <a:ea typeface="Calibri"/>
                </a:rPr>
                <a:t>SMITH</a:t>
              </a:r>
              <a:endParaRPr lang="en-US" sz="1200" dirty="0">
                <a:effectLst/>
                <a:latin typeface="Times New Roman"/>
                <a:ea typeface="Calibri"/>
              </a:endParaRPr>
            </a:p>
            <a:p>
              <a:pPr marL="1603375" marR="191135" indent="225425" eaLnBrk="0" hangingPunct="0">
                <a:spcBef>
                  <a:spcPts val="10"/>
                </a:spcBef>
                <a:spcAft>
                  <a:spcPts val="0"/>
                </a:spcAft>
              </a:pPr>
              <a:r>
                <a:rPr lang="en-US" sz="1100" dirty="0">
                  <a:effectLst/>
                  <a:latin typeface="Times New Roman"/>
                  <a:ea typeface="Calibri"/>
                </a:rPr>
                <a:t>A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GRICULTURAL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C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OMMISSIONER                            	</a:t>
              </a:r>
              <a:r>
                <a:rPr lang="en-US" sz="900" dirty="0" smtClean="0">
                  <a:effectLst/>
                  <a:latin typeface="Times New Roman"/>
                  <a:ea typeface="Calibri"/>
                </a:rPr>
                <a:t>	</a:t>
              </a:r>
              <a:r>
                <a:rPr lang="en-US" sz="1100" dirty="0" smtClean="0">
                  <a:effectLst/>
                  <a:latin typeface="Times New Roman"/>
                  <a:ea typeface="Calibri"/>
                </a:rPr>
                <a:t>A</a:t>
              </a:r>
              <a:r>
                <a:rPr lang="en-US" sz="900" dirty="0" smtClean="0">
                  <a:effectLst/>
                  <a:latin typeface="Times New Roman"/>
                  <a:ea typeface="Calibri"/>
                </a:rPr>
                <a:t>IR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P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OLLUTION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C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ONTROL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O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FFICER</a:t>
              </a:r>
              <a:endParaRPr lang="en-US" sz="1200" dirty="0">
                <a:effectLst/>
                <a:latin typeface="Times New Roman"/>
                <a:ea typeface="Calibri"/>
              </a:endParaRPr>
            </a:p>
            <a:p>
              <a:pPr marL="1603375" marR="191135" eaLnBrk="0" hangingPunct="0">
                <a:spcBef>
                  <a:spcPts val="1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Calibri"/>
                </a:rPr>
                <a:t>      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S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EALER OF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W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EIGHTS AND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M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EASURES 	</a:t>
              </a:r>
              <a:r>
                <a:rPr lang="en-US" sz="900" dirty="0" smtClean="0">
                  <a:effectLst/>
                  <a:latin typeface="Times New Roman"/>
                  <a:ea typeface="Calibri"/>
                </a:rPr>
                <a:t>	</a:t>
              </a:r>
              <a:r>
                <a:rPr lang="en-US" sz="1100" dirty="0" smtClean="0">
                  <a:effectLst/>
                  <a:latin typeface="Times New Roman"/>
                  <a:ea typeface="Calibri"/>
                </a:rPr>
                <a:t>A</a:t>
              </a:r>
              <a:r>
                <a:rPr lang="en-US" sz="900" dirty="0" smtClean="0">
                  <a:effectLst/>
                  <a:latin typeface="Times New Roman"/>
                  <a:ea typeface="Calibri"/>
                </a:rPr>
                <a:t>NIMAL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C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ONTROL </a:t>
              </a:r>
              <a:r>
                <a:rPr lang="en-US" sz="1100" dirty="0">
                  <a:effectLst/>
                  <a:latin typeface="Times New Roman"/>
                  <a:ea typeface="Calibri"/>
                </a:rPr>
                <a:t>O</a:t>
              </a:r>
              <a:r>
                <a:rPr lang="en-US" sz="900" dirty="0">
                  <a:effectLst/>
                  <a:latin typeface="Times New Roman"/>
                  <a:ea typeface="Calibri"/>
                </a:rPr>
                <a:t>FFICER</a:t>
              </a:r>
              <a:endParaRPr lang="en-US" sz="1200" dirty="0">
                <a:effectLst/>
                <a:latin typeface="Times New Roman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455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848600" cy="944562"/>
          </a:xfrm>
        </p:spPr>
        <p:txBody>
          <a:bodyPr/>
          <a:lstStyle/>
          <a:p>
            <a:r>
              <a:rPr lang="en-US" sz="3800" dirty="0" smtClean="0"/>
              <a:t>Signs &amp; Symptoms of Poisoning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5181600"/>
          </a:xfrm>
        </p:spPr>
        <p:txBody>
          <a:bodyPr/>
          <a:lstStyle/>
          <a:p>
            <a:r>
              <a:rPr lang="en-US" sz="2800" b="1" dirty="0" smtClean="0"/>
              <a:t>Symptoms </a:t>
            </a:r>
            <a:r>
              <a:rPr lang="en-US" sz="2800" b="1" dirty="0"/>
              <a:t>of </a:t>
            </a:r>
            <a:r>
              <a:rPr lang="en-US" sz="2800" b="1" dirty="0" smtClean="0"/>
              <a:t>exposure</a:t>
            </a:r>
          </a:p>
          <a:p>
            <a:pPr lvl="1"/>
            <a:r>
              <a:rPr lang="en-US" sz="2800" b="1" dirty="0" smtClean="0"/>
              <a:t>Headache</a:t>
            </a:r>
            <a:r>
              <a:rPr lang="en-US" sz="2800" b="1" dirty="0"/>
              <a:t>, dizziness, vomiting, and difficulty breathing. </a:t>
            </a:r>
            <a:endParaRPr lang="en-US" sz="2800" b="1" dirty="0" smtClean="0"/>
          </a:p>
          <a:p>
            <a:pPr lvl="1"/>
            <a:r>
              <a:rPr lang="en-US" sz="2800" b="1" dirty="0" smtClean="0"/>
              <a:t>Liver </a:t>
            </a:r>
            <a:r>
              <a:rPr lang="en-US" sz="2800" b="1" dirty="0"/>
              <a:t>and kidney failure, convulsions, delirium and coma may also occur if a person is exposed to enough phosphine</a:t>
            </a:r>
            <a:r>
              <a:rPr lang="en-US" sz="2800" b="1" dirty="0" smtClean="0"/>
              <a:t>.</a:t>
            </a:r>
          </a:p>
          <a:p>
            <a:pPr marL="344487" lvl="1" indent="0">
              <a:buNone/>
            </a:pPr>
            <a:r>
              <a:rPr lang="en-US" sz="2400" b="1" dirty="0" smtClean="0"/>
              <a:t> </a:t>
            </a:r>
          </a:p>
          <a:p>
            <a:r>
              <a:rPr lang="en-US" sz="2800" b="1" dirty="0" smtClean="0"/>
              <a:t>If you suspect </a:t>
            </a:r>
            <a:r>
              <a:rPr lang="en-US" sz="2800" b="1" dirty="0" err="1"/>
              <a:t>ZP</a:t>
            </a:r>
            <a:r>
              <a:rPr lang="en-US" sz="2800" b="1" dirty="0"/>
              <a:t> </a:t>
            </a:r>
            <a:r>
              <a:rPr lang="en-US" sz="2800" b="1" dirty="0" smtClean="0"/>
              <a:t>poisoning</a:t>
            </a:r>
          </a:p>
          <a:p>
            <a:pPr lvl="1"/>
            <a:r>
              <a:rPr lang="en-US" sz="2800" b="1" dirty="0" smtClean="0"/>
              <a:t>Seek medical attention immediately. </a:t>
            </a:r>
          </a:p>
          <a:p>
            <a:pPr lvl="1"/>
            <a:r>
              <a:rPr lang="en-US" sz="2800" b="1" dirty="0" smtClean="0"/>
              <a:t>Take a copy of the label.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848600" cy="944562"/>
          </a:xfrm>
        </p:spPr>
        <p:txBody>
          <a:bodyPr/>
          <a:lstStyle/>
          <a:p>
            <a:r>
              <a:rPr lang="en-US" sz="3800" dirty="0" smtClean="0"/>
              <a:t>Signs &amp; Symptoms of Poisoning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5029200"/>
          </a:xfrm>
        </p:spPr>
        <p:txBody>
          <a:bodyPr/>
          <a:lstStyle/>
          <a:p>
            <a:r>
              <a:rPr lang="en-US" sz="2800" b="1" dirty="0" smtClean="0"/>
              <a:t>Animal Exposure (similar to humans)</a:t>
            </a:r>
            <a:endParaRPr lang="en-US" sz="2800" b="1" dirty="0"/>
          </a:p>
          <a:p>
            <a:pPr lvl="1"/>
            <a:r>
              <a:rPr lang="en-US" sz="2400" b="1" dirty="0" smtClean="0"/>
              <a:t>Signs include </a:t>
            </a:r>
            <a:r>
              <a:rPr lang="en-US" sz="2400" b="1" dirty="0"/>
              <a:t>vomiting, anxiety, and retching. 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Stagger </a:t>
            </a:r>
            <a:r>
              <a:rPr lang="en-US" sz="2400" b="1" dirty="0"/>
              <a:t>or </a:t>
            </a:r>
            <a:r>
              <a:rPr lang="en-US" sz="2400" b="1" dirty="0" smtClean="0"/>
              <a:t>loss of coordination</a:t>
            </a:r>
            <a:r>
              <a:rPr lang="en-US" sz="2400" b="1" dirty="0"/>
              <a:t>.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Signs </a:t>
            </a:r>
            <a:r>
              <a:rPr lang="en-US" sz="2800" b="1" dirty="0"/>
              <a:t>can start in less than an </a:t>
            </a:r>
            <a:r>
              <a:rPr lang="en-US" sz="2800" b="1" dirty="0" smtClean="0"/>
              <a:t>hour, </a:t>
            </a:r>
            <a:r>
              <a:rPr lang="en-US" sz="2800" b="1" dirty="0"/>
              <a:t>or up to 12 hours if the stomach was empty. </a:t>
            </a:r>
            <a:r>
              <a:rPr lang="en-US" sz="2800" b="1" dirty="0" smtClean="0"/>
              <a:t>(Have you seen a squirrel with an empty stomach in an alfalfa field?)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8001000" cy="792162"/>
          </a:xfrm>
        </p:spPr>
        <p:txBody>
          <a:bodyPr/>
          <a:lstStyle/>
          <a:p>
            <a:r>
              <a:rPr lang="en-US" sz="3800" dirty="0"/>
              <a:t>Signs &amp; Symptoms of Poisoning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676400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Zinc phosphide is very toxic to birds, fish, </a:t>
            </a:r>
            <a:r>
              <a:rPr lang="en-US" sz="3200" b="1" dirty="0" smtClean="0"/>
              <a:t>other wildlife, dogs and cats.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Do not allow livestock, </a:t>
            </a:r>
            <a:r>
              <a:rPr lang="en-US" sz="3200" b="1" dirty="0" smtClean="0"/>
              <a:t>pets, or </a:t>
            </a:r>
            <a:r>
              <a:rPr lang="en-US" sz="3200" b="1" dirty="0"/>
              <a:t>domestic animals in the </a:t>
            </a:r>
            <a:r>
              <a:rPr lang="en-US" sz="3200" b="1" dirty="0" smtClean="0"/>
              <a:t>mixing area or </a:t>
            </a:r>
            <a:r>
              <a:rPr lang="en-US" sz="3200" b="1" dirty="0"/>
              <a:t>when applying the treated cabbage in the field. </a:t>
            </a:r>
            <a:endParaRPr lang="en-US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Keep </a:t>
            </a:r>
            <a:r>
              <a:rPr lang="en-US" sz="3200" b="1" dirty="0"/>
              <a:t>dogs and cats out of treated fields.</a:t>
            </a:r>
          </a:p>
        </p:txBody>
      </p:sp>
    </p:spTree>
    <p:extLst>
      <p:ext uri="{BB962C8B-B14F-4D97-AF65-F5344CB8AC3E}">
        <p14:creationId xmlns:p14="http://schemas.microsoft.com/office/powerpoint/2010/main" val="66982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Risk of Secondary Poisoning?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28802" y="-76201"/>
            <a:ext cx="5410199" cy="8305801"/>
          </a:xfrm>
        </p:spPr>
        <p:txBody>
          <a:bodyPr/>
          <a:lstStyle/>
          <a:p>
            <a:r>
              <a:rPr lang="en-US" b="1" dirty="0" smtClean="0"/>
              <a:t>Secondary Poisoning</a:t>
            </a:r>
          </a:p>
          <a:p>
            <a:pPr lvl="1"/>
            <a:r>
              <a:rPr lang="en-US" b="1" dirty="0" smtClean="0"/>
              <a:t>Predator or Scavenger eats dead squirrel and dies.</a:t>
            </a:r>
          </a:p>
          <a:p>
            <a:r>
              <a:rPr lang="en-US" b="1" dirty="0" smtClean="0"/>
              <a:t>Secondary </a:t>
            </a:r>
            <a:r>
              <a:rPr lang="en-US" b="1" dirty="0"/>
              <a:t>poisoning appears to be rare in </a:t>
            </a:r>
            <a:r>
              <a:rPr lang="en-US" b="1" dirty="0" smtClean="0"/>
              <a:t>wildlife. </a:t>
            </a:r>
            <a:endParaRPr lang="en-US" b="1" dirty="0"/>
          </a:p>
          <a:p>
            <a:r>
              <a:rPr lang="en-US" b="1" dirty="0" smtClean="0"/>
              <a:t>Risk correlated to </a:t>
            </a:r>
            <a:r>
              <a:rPr lang="en-US" b="1" dirty="0"/>
              <a:t>consumption of the gastrointestinal tract of the poisoned </a:t>
            </a:r>
            <a:r>
              <a:rPr lang="en-US" b="1" dirty="0" smtClean="0"/>
              <a:t>animal. </a:t>
            </a:r>
          </a:p>
          <a:p>
            <a:r>
              <a:rPr lang="en-US" b="1" dirty="0" smtClean="0"/>
              <a:t>Domestic </a:t>
            </a:r>
            <a:r>
              <a:rPr lang="en-US" b="1" dirty="0"/>
              <a:t>dogs and cats appear to be more likely to consume the gastrointestinal tract of poisoned prey than are wild animals</a:t>
            </a:r>
            <a:r>
              <a:rPr lang="en-US" b="1" dirty="0" smtClean="0"/>
              <a:t>.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24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848600" cy="944562"/>
          </a:xfrm>
        </p:spPr>
        <p:txBody>
          <a:bodyPr/>
          <a:lstStyle/>
          <a:p>
            <a:r>
              <a:rPr lang="en-US" sz="3800" dirty="0" smtClean="0"/>
              <a:t>How Does </a:t>
            </a:r>
            <a:r>
              <a:rPr lang="en-US" sz="3800" dirty="0" err="1" smtClean="0"/>
              <a:t>ZP</a:t>
            </a:r>
            <a:r>
              <a:rPr lang="en-US" sz="3800" dirty="0" smtClean="0"/>
              <a:t> Break Down?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686800" cy="5486400"/>
          </a:xfrm>
        </p:spPr>
        <p:txBody>
          <a:bodyPr/>
          <a:lstStyle/>
          <a:p>
            <a:r>
              <a:rPr lang="en-US" sz="2800" b="1" dirty="0"/>
              <a:t>Zinc phosphide </a:t>
            </a:r>
            <a:r>
              <a:rPr lang="en-US" sz="2800" b="1" dirty="0" smtClean="0"/>
              <a:t>releases phosphine gas when exposed </a:t>
            </a:r>
            <a:r>
              <a:rPr lang="en-US" sz="2800" b="1" dirty="0"/>
              <a:t>to water or moist soil in the </a:t>
            </a:r>
            <a:r>
              <a:rPr lang="en-US" sz="2800" b="1" dirty="0" smtClean="0"/>
              <a:t>environment, and </a:t>
            </a:r>
            <a:r>
              <a:rPr lang="en-US" sz="2800" b="1" dirty="0"/>
              <a:t>in highly acidic conditions</a:t>
            </a:r>
            <a:r>
              <a:rPr lang="en-US" sz="2800" b="1" dirty="0" smtClean="0"/>
              <a:t>.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 smtClean="0"/>
              <a:t>Phosphine </a:t>
            </a:r>
            <a:r>
              <a:rPr lang="en-US" sz="2800" b="1" dirty="0"/>
              <a:t>given off will be broken down by air</a:t>
            </a:r>
            <a:r>
              <a:rPr lang="en-US" sz="2800" b="1" dirty="0" smtClean="0"/>
              <a:t>.</a:t>
            </a:r>
          </a:p>
          <a:p>
            <a:pPr marL="0" indent="0">
              <a:buNone/>
            </a:pPr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Phosphine cannot contaminate food or water.</a:t>
            </a:r>
          </a:p>
          <a:p>
            <a:pPr lvl="1"/>
            <a:r>
              <a:rPr lang="en-US" sz="2400" b="1" dirty="0" smtClean="0"/>
              <a:t>National Institute for Occupational Safety and Health</a:t>
            </a:r>
            <a:endParaRPr lang="en-US" sz="2400" b="1" dirty="0"/>
          </a:p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15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 smtClean="0"/>
              <a:t>ZINC PHOSPHIDE BAITING</a:t>
            </a:r>
            <a:endParaRPr lang="en-US" dirty="0"/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2"/>
            <a:ext cx="8229600" cy="5138737"/>
          </a:xfrm>
        </p:spPr>
        <p:txBody>
          <a:bodyPr/>
          <a:lstStyle/>
          <a:p>
            <a:r>
              <a:rPr lang="en-US" sz="3600" b="1" dirty="0" smtClean="0"/>
              <a:t>FIRST STEP</a:t>
            </a:r>
          </a:p>
          <a:p>
            <a:pPr lvl="1"/>
            <a:r>
              <a:rPr lang="en-US" sz="3200" b="1" dirty="0"/>
              <a:t>Identify the problem!</a:t>
            </a:r>
          </a:p>
          <a:p>
            <a:pPr lvl="2"/>
            <a:r>
              <a:rPr lang="en-US" sz="2900" b="1" dirty="0"/>
              <a:t>Belding Ground Squirrel </a:t>
            </a:r>
          </a:p>
          <a:p>
            <a:pPr lvl="2"/>
            <a:r>
              <a:rPr lang="en-US" sz="2900" b="1" dirty="0"/>
              <a:t>VS other burrowing </a:t>
            </a:r>
            <a:r>
              <a:rPr lang="en-US" sz="2900" b="1" dirty="0" smtClean="0"/>
              <a:t>rodents</a:t>
            </a:r>
            <a:endParaRPr lang="en-US" sz="3200" b="1" dirty="0"/>
          </a:p>
          <a:p>
            <a:pPr lvl="1"/>
            <a:endParaRPr lang="en-US" sz="3200" b="1" dirty="0" smtClean="0"/>
          </a:p>
          <a:p>
            <a:r>
              <a:rPr lang="en-US" sz="3600" b="1" dirty="0" smtClean="0"/>
              <a:t>SECOND STEP</a:t>
            </a:r>
          </a:p>
          <a:p>
            <a:pPr lvl="1"/>
            <a:r>
              <a:rPr lang="en-US" sz="3200" b="1" dirty="0" smtClean="0"/>
              <a:t>Estimate infestation level</a:t>
            </a:r>
          </a:p>
          <a:p>
            <a:pPr lvl="1"/>
            <a:r>
              <a:rPr lang="en-US" sz="3200" b="1" dirty="0" smtClean="0"/>
              <a:t>Calculate material needs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467600" cy="1173162"/>
          </a:xfrm>
        </p:spPr>
        <p:txBody>
          <a:bodyPr/>
          <a:lstStyle/>
          <a:p>
            <a:r>
              <a:rPr lang="en-US" dirty="0" smtClean="0"/>
              <a:t>Belding Ground Squirrels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Urocitellus</a:t>
            </a:r>
            <a:r>
              <a:rPr lang="en-US" dirty="0" smtClean="0"/>
              <a:t> </a:t>
            </a:r>
            <a:r>
              <a:rPr lang="en-US" dirty="0" err="1" smtClean="0"/>
              <a:t>beldingi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58723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25156253"/>
              </p:ext>
            </p:extLst>
          </p:nvPr>
        </p:nvGraphicFramePr>
        <p:xfrm>
          <a:off x="5562600" y="762000"/>
          <a:ext cx="24161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50" name="Photo Editor Photo" r:id="rId3" imgW="2392381" imgH="3619814" progId="MSPhotoEd.3">
                  <p:embed/>
                </p:oleObj>
              </mc:Choice>
              <mc:Fallback>
                <p:oleObj name="Photo Editor Photo" r:id="rId3" imgW="2392381" imgH="361981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762000"/>
                        <a:ext cx="24161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8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343400"/>
            <a:ext cx="3962400" cy="2362200"/>
          </a:xfrm>
        </p:spPr>
        <p:txBody>
          <a:bodyPr/>
          <a:lstStyle/>
          <a:p>
            <a:r>
              <a:rPr lang="en-US" sz="2800" b="1" dirty="0" smtClean="0"/>
              <a:t>Belding’s </a:t>
            </a:r>
            <a:r>
              <a:rPr lang="en-US" sz="2800" b="1" dirty="0"/>
              <a:t>Ground Squirrel </a:t>
            </a:r>
            <a:r>
              <a:rPr lang="en-US" sz="2800" b="1" dirty="0" smtClean="0"/>
              <a:t>aka Sage Rat, Squeaks, Whistle pigs</a:t>
            </a:r>
            <a:endParaRPr lang="en-US" sz="2800" b="1" dirty="0"/>
          </a:p>
        </p:txBody>
      </p:sp>
      <p:pic>
        <p:nvPicPr>
          <p:cNvPr id="158732" name="Picture 12" descr="Beldings Ground Squirrel© scary squirrel world 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47800"/>
            <a:ext cx="3743325" cy="2808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8733" name="Text Box 13"/>
          <p:cNvSpPr txBox="1">
            <a:spLocks noChangeArrowheads="1"/>
          </p:cNvSpPr>
          <p:nvPr/>
        </p:nvSpPr>
        <p:spPr bwMode="auto">
          <a:xfrm>
            <a:off x="5181600" y="4447709"/>
            <a:ext cx="3733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/>
              <a:t>They are not Grey Diggers (California Ground Squirrel )</a:t>
            </a:r>
          </a:p>
        </p:txBody>
      </p:sp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685800" y="41910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© scary squirrel world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Belding Ground </a:t>
            </a:r>
            <a:r>
              <a:rPr lang="en-US" dirty="0"/>
              <a:t>Squirrel Facts</a:t>
            </a:r>
          </a:p>
        </p:txBody>
      </p:sp>
      <p:sp>
        <p:nvSpPr>
          <p:cNvPr id="665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2"/>
            <a:ext cx="8229600" cy="5062537"/>
          </a:xfrm>
        </p:spPr>
        <p:txBody>
          <a:bodyPr/>
          <a:lstStyle/>
          <a:p>
            <a:r>
              <a:rPr lang="en-US" sz="3200" b="1" dirty="0" smtClean="0"/>
              <a:t>Hibernators</a:t>
            </a:r>
            <a:r>
              <a:rPr lang="en-US" sz="3200" b="1" dirty="0"/>
              <a:t>, emerge </a:t>
            </a:r>
            <a:r>
              <a:rPr lang="en-US" sz="3200" b="1" dirty="0" smtClean="0"/>
              <a:t>Feb/March</a:t>
            </a:r>
          </a:p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/>
              <a:t>Estivate at times during the </a:t>
            </a:r>
            <a:r>
              <a:rPr lang="en-US" sz="3200" b="1" dirty="0" smtClean="0"/>
              <a:t>summer</a:t>
            </a:r>
          </a:p>
          <a:p>
            <a:pPr lvl="1"/>
            <a:r>
              <a:rPr lang="en-US" sz="2800" b="1" dirty="0"/>
              <a:t>Estivate means spends a hot or dry period in a prolonged state of torpor or dormancy</a:t>
            </a:r>
            <a:r>
              <a:rPr lang="en-US" sz="2800" b="1" dirty="0" smtClean="0"/>
              <a:t>.</a:t>
            </a:r>
            <a:r>
              <a:rPr lang="en-US" sz="2800" b="1" dirty="0"/>
              <a:t> Torpor means a state of physical or mental </a:t>
            </a:r>
            <a:r>
              <a:rPr lang="en-US" sz="2800" b="1" dirty="0" smtClean="0"/>
              <a:t>inactivity</a:t>
            </a:r>
            <a:r>
              <a:rPr lang="en-US" sz="2800" b="1" dirty="0"/>
              <a:t>.</a:t>
            </a:r>
            <a:endParaRPr lang="en-US" sz="2800" b="1" dirty="0" smtClean="0"/>
          </a:p>
          <a:p>
            <a:pPr lvl="1"/>
            <a:endParaRPr lang="en-US" sz="2800" b="1" dirty="0"/>
          </a:p>
          <a:p>
            <a:r>
              <a:rPr lang="en-US" sz="3200" b="1" dirty="0"/>
              <a:t>Not </a:t>
            </a:r>
            <a:r>
              <a:rPr lang="en-US" sz="3200" b="1" dirty="0" smtClean="0"/>
              <a:t>a protected species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4562"/>
          </a:xfrm>
        </p:spPr>
        <p:txBody>
          <a:bodyPr/>
          <a:lstStyle/>
          <a:p>
            <a:r>
              <a:rPr lang="en-US" dirty="0" smtClean="0"/>
              <a:t>Belding Ground </a:t>
            </a:r>
            <a:r>
              <a:rPr lang="en-US" dirty="0"/>
              <a:t>Squirrel Facts</a:t>
            </a:r>
          </a:p>
        </p:txBody>
      </p:sp>
      <p:sp>
        <p:nvSpPr>
          <p:cNvPr id="665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911725"/>
          </a:xfrm>
        </p:spPr>
        <p:txBody>
          <a:bodyPr/>
          <a:lstStyle/>
          <a:p>
            <a:r>
              <a:rPr lang="en-US" b="1" dirty="0"/>
              <a:t>One annual litter of 7-8 average</a:t>
            </a:r>
          </a:p>
          <a:p>
            <a:r>
              <a:rPr lang="en-US" b="1" dirty="0"/>
              <a:t>Lifespan: 5-8 years</a:t>
            </a:r>
          </a:p>
          <a:p>
            <a:r>
              <a:rPr lang="en-US" b="1" dirty="0"/>
              <a:t>Home range– 75 yard radius from the </a:t>
            </a:r>
            <a:r>
              <a:rPr lang="en-US" b="1" dirty="0" smtClean="0"/>
              <a:t>burrow</a:t>
            </a:r>
          </a:p>
          <a:p>
            <a:r>
              <a:rPr lang="en-US" b="1" dirty="0" smtClean="0"/>
              <a:t>Burrows always open</a:t>
            </a:r>
            <a:endParaRPr lang="en-US" b="1" dirty="0"/>
          </a:p>
          <a:p>
            <a:r>
              <a:rPr lang="en-US" b="1" dirty="0"/>
              <a:t>Herbivores</a:t>
            </a:r>
          </a:p>
          <a:p>
            <a:pPr lvl="1"/>
            <a:r>
              <a:rPr lang="en-US" b="1" dirty="0" smtClean="0"/>
              <a:t>Belding’s </a:t>
            </a:r>
            <a:r>
              <a:rPr lang="en-US" b="1" dirty="0"/>
              <a:t>– Diet remains heavily slanted toward green succulent vegetation rather than seeds</a:t>
            </a:r>
            <a:r>
              <a:rPr lang="en-US" b="1" dirty="0" smtClean="0"/>
              <a:t>.</a:t>
            </a:r>
          </a:p>
          <a:p>
            <a:pPr lvl="1"/>
            <a:r>
              <a:rPr lang="en-US" b="1" dirty="0"/>
              <a:t>CA Ground Squirrel - Green vegetation in spring, switch to seeds in the </a:t>
            </a:r>
            <a:r>
              <a:rPr lang="en-US" b="1" dirty="0" smtClean="0"/>
              <a:t>summer</a:t>
            </a:r>
            <a:endParaRPr lang="en-US" b="1" dirty="0"/>
          </a:p>
          <a:p>
            <a:pPr lvl="2"/>
            <a:r>
              <a:rPr lang="en-US" b="1" dirty="0"/>
              <a:t>Implications for control</a:t>
            </a:r>
          </a:p>
        </p:txBody>
      </p:sp>
    </p:spTree>
    <p:extLst>
      <p:ext uri="{BB962C8B-B14F-4D97-AF65-F5344CB8AC3E}">
        <p14:creationId xmlns:p14="http://schemas.microsoft.com/office/powerpoint/2010/main" val="11503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Ground Squirrel Damage</a:t>
            </a:r>
          </a:p>
        </p:txBody>
      </p:sp>
      <p:sp>
        <p:nvSpPr>
          <p:cNvPr id="454665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4419600" y="1524000"/>
            <a:ext cx="4343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Feeding </a:t>
            </a:r>
            <a:r>
              <a:rPr lang="en-US" sz="2400" b="1" dirty="0"/>
              <a:t>on </a:t>
            </a:r>
            <a:r>
              <a:rPr lang="en-US" sz="2400" b="1" dirty="0" smtClean="0"/>
              <a:t>crops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Undermine roads, </a:t>
            </a:r>
            <a:r>
              <a:rPr lang="en-US" sz="2400" b="1" dirty="0"/>
              <a:t>weaken levees/ditches/damns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Disease transmission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Bubonic Plague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Rodent carried bacteria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Spread by </a:t>
            </a:r>
            <a:r>
              <a:rPr lang="en-US" sz="2400" b="1" dirty="0" smtClean="0"/>
              <a:t>fleas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Siskiyou County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0 cases in last three years</a:t>
            </a:r>
          </a:p>
          <a:p>
            <a:pPr lvl="2">
              <a:lnSpc>
                <a:spcPct val="90000"/>
              </a:lnSpc>
            </a:pPr>
            <a:r>
              <a:rPr lang="en-US" sz="2100" b="1" dirty="0" smtClean="0"/>
              <a:t>Siskiyou County Public Health</a:t>
            </a:r>
            <a:endParaRPr lang="en-US" sz="2100" dirty="0"/>
          </a:p>
        </p:txBody>
      </p:sp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25717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4670" name="Text Box 14"/>
          <p:cNvSpPr txBox="1">
            <a:spLocks noChangeArrowheads="1"/>
          </p:cNvSpPr>
          <p:nvPr/>
        </p:nvSpPr>
        <p:spPr bwMode="auto">
          <a:xfrm>
            <a:off x="685800" y="3657600"/>
            <a:ext cx="4419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© 2008 - The Regents of the University of California.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077968"/>
            <a:ext cx="4648200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Burrowing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Costs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Poor Quality Forage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Dirt (Soil</a:t>
            </a:r>
            <a:r>
              <a:rPr lang="en-US" sz="2800" b="1" dirty="0" smtClean="0"/>
              <a:t>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Irrigation Impacts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/>
              <a:t>Yield Effects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22238"/>
            <a:ext cx="7924800" cy="639762"/>
          </a:xfrm>
        </p:spPr>
        <p:txBody>
          <a:bodyPr/>
          <a:lstStyle/>
          <a:p>
            <a:r>
              <a:rPr lang="en-US" sz="3500" dirty="0" smtClean="0"/>
              <a:t>TRAINER CONTACT INFORMATION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7772400" cy="6019800"/>
          </a:xfrm>
        </p:spPr>
        <p:txBody>
          <a:bodyPr/>
          <a:lstStyle/>
          <a:p>
            <a:r>
              <a:rPr lang="en-US" sz="2400" b="1" dirty="0" smtClean="0"/>
              <a:t>SISKIYOU COUNTY DEPT. OF AGRICULTURE</a:t>
            </a:r>
          </a:p>
          <a:p>
            <a:pPr lvl="1"/>
            <a:r>
              <a:rPr lang="en-US" sz="2400" b="1" dirty="0" smtClean="0"/>
              <a:t>Jim Smith	530-598-6813</a:t>
            </a:r>
          </a:p>
          <a:p>
            <a:pPr lvl="1"/>
            <a:r>
              <a:rPr lang="en-US" sz="2400" b="1" dirty="0" smtClean="0"/>
              <a:t>Tony Orr	530-667-5310</a:t>
            </a:r>
          </a:p>
          <a:p>
            <a:endParaRPr lang="en-US" sz="2400" dirty="0" smtClean="0"/>
          </a:p>
          <a:p>
            <a:r>
              <a:rPr lang="en-US" sz="2400" b="1" dirty="0" smtClean="0"/>
              <a:t>OREGON DEPT. OF AGRICULTURE</a:t>
            </a:r>
          </a:p>
          <a:p>
            <a:pPr lvl="1"/>
            <a:r>
              <a:rPr lang="en-US" sz="2000" b="1" dirty="0"/>
              <a:t>Laurie Gordon	541-617-6097  </a:t>
            </a:r>
            <a:r>
              <a:rPr lang="en-US" sz="2000" b="1" dirty="0" smtClean="0"/>
              <a:t>Cell</a:t>
            </a:r>
          </a:p>
          <a:p>
            <a:pPr marL="344487" lvl="1" indent="0">
              <a:buNone/>
            </a:pPr>
            <a:endParaRPr lang="en-US" sz="2000" b="1" dirty="0" smtClean="0"/>
          </a:p>
          <a:p>
            <a:r>
              <a:rPr lang="en-US" sz="2400" b="1" dirty="0" smtClean="0"/>
              <a:t>MODOC COUNTY DEPT. OF AGRICULTURE</a:t>
            </a:r>
          </a:p>
          <a:p>
            <a:pPr lvl="1"/>
            <a:r>
              <a:rPr lang="en-US" sz="2000" b="1" dirty="0" smtClean="0"/>
              <a:t>Gary Fensler	530-667-2713</a:t>
            </a:r>
          </a:p>
          <a:p>
            <a:pPr marL="344487" lvl="1" indent="0">
              <a:buNone/>
            </a:pPr>
            <a:endParaRPr lang="en-US" sz="2000" b="1" dirty="0" smtClean="0"/>
          </a:p>
          <a:p>
            <a:r>
              <a:rPr lang="en-US" sz="2400" b="1" dirty="0" smtClean="0"/>
              <a:t>LASSEN COUNTY DEPT. OF AGRICULTURE</a:t>
            </a:r>
          </a:p>
          <a:p>
            <a:pPr lvl="1"/>
            <a:r>
              <a:rPr lang="en-US" sz="2000" b="1" dirty="0" smtClean="0"/>
              <a:t>Craig Hemphill	530-251-8110</a:t>
            </a:r>
          </a:p>
        </p:txBody>
      </p:sp>
    </p:spTree>
    <p:extLst>
      <p:ext uri="{BB962C8B-B14F-4D97-AF65-F5344CB8AC3E}">
        <p14:creationId xmlns:p14="http://schemas.microsoft.com/office/powerpoint/2010/main" val="380181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C:\Users\jamaral\Pictures\Rodent Damage\beldings\IMG_0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698" name="Picture 2" descr="C:\Users\jamaral\Pictures\Rodent Damage\beldings\IMG_0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7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 descr="C:\Users\jamaral\Pictures\Rodent Damage\beldings\IMG_0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746" name="Picture 2" descr="C:\Users\jamaral\Pictures\Rodent Damage\beldings\IMG_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9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dirty="0"/>
              <a:t>Zinc Phosphide</a:t>
            </a:r>
          </a:p>
        </p:txBody>
      </p:sp>
      <p:sp>
        <p:nvSpPr>
          <p:cNvPr id="66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835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b="1" dirty="0"/>
              <a:t>Zinc </a:t>
            </a:r>
            <a:r>
              <a:rPr lang="en-US" sz="2200" b="1" dirty="0" smtClean="0"/>
              <a:t>phosphide</a:t>
            </a:r>
          </a:p>
          <a:p>
            <a:pPr>
              <a:lnSpc>
                <a:spcPct val="90000"/>
              </a:lnSpc>
            </a:pPr>
            <a:r>
              <a:rPr lang="en-US" sz="2200" b="1" dirty="0" smtClean="0"/>
              <a:t>Restricted Use</a:t>
            </a:r>
            <a:endParaRPr lang="en-US" sz="2200" b="1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Reacts with moisture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Do not use bait stations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/>
              <a:t>Spot baiting only</a:t>
            </a:r>
            <a:endParaRPr lang="en-US" sz="2000" b="1" dirty="0"/>
          </a:p>
          <a:p>
            <a:pPr lvl="1">
              <a:lnSpc>
                <a:spcPct val="90000"/>
              </a:lnSpc>
            </a:pPr>
            <a:r>
              <a:rPr lang="en-US" sz="2000" b="1" dirty="0" smtClean="0"/>
              <a:t>Pre-bait to avoid </a:t>
            </a:r>
            <a:r>
              <a:rPr lang="en-US" sz="2000" b="1" dirty="0"/>
              <a:t>bait shyness </a:t>
            </a:r>
            <a:endParaRPr lang="en-US" sz="2000" b="1" dirty="0" smtClean="0"/>
          </a:p>
          <a:p>
            <a:pPr lvl="1">
              <a:lnSpc>
                <a:spcPct val="90000"/>
              </a:lnSpc>
            </a:pPr>
            <a:r>
              <a:rPr lang="en-US" sz="2000" b="1" dirty="0" smtClean="0"/>
              <a:t>Low </a:t>
            </a:r>
            <a:r>
              <a:rPr lang="en-US" sz="2000" b="1" dirty="0"/>
              <a:t>risk of non-target poisoning and secondary poisoning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Not to be used in fields where “geese or other migratory birds have been within the last 14 days"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66253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981200"/>
            <a:ext cx="2362200" cy="3233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sz="3800" dirty="0" smtClean="0"/>
              <a:t>The ZP SLN Label CA-150001</a:t>
            </a: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Restricted Use Pesticide</a:t>
            </a:r>
          </a:p>
          <a:p>
            <a:pPr marL="0" indent="0" algn="ctr">
              <a:buNone/>
            </a:pPr>
            <a:r>
              <a:rPr lang="en-US" sz="2400" b="1" dirty="0"/>
              <a:t>DUE TO ACUTE ORAL, DERMAL AND INHALATION HAZARDS TO HUMANS AND HAZARDS TO NONTARGET SPECIES.</a:t>
            </a:r>
            <a:br>
              <a:rPr lang="en-US" sz="2400" b="1" dirty="0"/>
            </a:br>
            <a:r>
              <a:rPr lang="en-US" sz="2400" dirty="0"/>
              <a:t>For retail sale to and use only by Certified Applicators or persons under their direct supervision and only for those uses covered by the Certified Applicator’s certification.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EPA REG. NO. 53228-6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39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sz="3800" dirty="0" smtClean="0"/>
              <a:t>The ZP SLN Label </a:t>
            </a:r>
            <a:r>
              <a:rPr lang="en-US" sz="3800" dirty="0"/>
              <a:t>CA-150001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719262"/>
            <a:ext cx="8610600" cy="5062538"/>
          </a:xfrm>
        </p:spPr>
        <p:txBody>
          <a:bodyPr/>
          <a:lstStyle/>
          <a:p>
            <a:r>
              <a:rPr lang="en-US" sz="2400" b="1" dirty="0"/>
              <a:t>FOR DISTRIBUTION AND USE ONLY WITHIN </a:t>
            </a:r>
            <a:r>
              <a:rPr lang="en-US" sz="2400" b="1" dirty="0" smtClean="0"/>
              <a:t>MODOC, LASSEN </a:t>
            </a:r>
            <a:r>
              <a:rPr lang="en-US" sz="2400" b="1" dirty="0"/>
              <a:t>and </a:t>
            </a:r>
            <a:r>
              <a:rPr lang="en-US" sz="2400" b="1" dirty="0" smtClean="0"/>
              <a:t>SISKIYOU COUNTIES, CALIFORNIA.</a:t>
            </a:r>
          </a:p>
          <a:p>
            <a:endParaRPr lang="en-US" sz="2400" b="1" dirty="0"/>
          </a:p>
          <a:p>
            <a:r>
              <a:rPr lang="en-US" sz="2800" b="1" dirty="0"/>
              <a:t>This label is valid until </a:t>
            </a:r>
            <a:r>
              <a:rPr lang="en-US" sz="2800" b="1" dirty="0" smtClean="0"/>
              <a:t>withdrawn, suspended or cancelled by the United States Environmental Protection Agency (</a:t>
            </a:r>
            <a:r>
              <a:rPr lang="en-US" sz="2800" b="1" dirty="0" err="1" smtClean="0"/>
              <a:t>USEPA</a:t>
            </a:r>
            <a:r>
              <a:rPr lang="en-US" sz="2800" b="1" dirty="0" smtClean="0"/>
              <a:t>), the manufacturer, the 24(c) registrant, or the Department of Pesticide Regulation, or expires on December </a:t>
            </a:r>
            <a:r>
              <a:rPr lang="en-US" sz="2800" b="1" dirty="0"/>
              <a:t>31, </a:t>
            </a:r>
            <a:r>
              <a:rPr lang="en-US" sz="2800" b="1" dirty="0" smtClean="0"/>
              <a:t>2020.</a:t>
            </a:r>
          </a:p>
        </p:txBody>
      </p:sp>
    </p:spTree>
    <p:extLst>
      <p:ext uri="{BB962C8B-B14F-4D97-AF65-F5344CB8AC3E}">
        <p14:creationId xmlns:p14="http://schemas.microsoft.com/office/powerpoint/2010/main" val="84399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sz="3800" dirty="0" smtClean="0"/>
              <a:t>The ZP SLN Label </a:t>
            </a:r>
            <a:r>
              <a:rPr lang="en-US" sz="3800" dirty="0"/>
              <a:t>CA-150001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41020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This product may only be used to control Belding’s ground squirrels in alfalfa, </a:t>
            </a:r>
            <a:r>
              <a:rPr lang="en-US" sz="2800" b="1" dirty="0" smtClean="0">
                <a:solidFill>
                  <a:srgbClr val="FF0000"/>
                </a:solidFill>
              </a:rPr>
              <a:t>pasture</a:t>
            </a:r>
            <a:r>
              <a:rPr lang="en-US" sz="2800" b="1" dirty="0">
                <a:solidFill>
                  <a:srgbClr val="FF0000"/>
                </a:solidFill>
              </a:rPr>
              <a:t>, rangeland, and non-crop </a:t>
            </a:r>
            <a:r>
              <a:rPr lang="en-US" sz="2800" b="1" dirty="0" smtClean="0">
                <a:solidFill>
                  <a:srgbClr val="FF0000"/>
                </a:solidFill>
              </a:rPr>
              <a:t>areas (utility rights of ways, rights of ways, </a:t>
            </a:r>
            <a:r>
              <a:rPr lang="en-US" sz="2800" b="1" dirty="0" err="1" smtClean="0">
                <a:solidFill>
                  <a:srgbClr val="FF0000"/>
                </a:solidFill>
              </a:rPr>
              <a:t>uncltivated</a:t>
            </a:r>
            <a:r>
              <a:rPr lang="en-US" sz="2800" b="1" dirty="0" smtClean="0">
                <a:solidFill>
                  <a:srgbClr val="FF0000"/>
                </a:solidFill>
              </a:rPr>
              <a:t> non ag areas, and ditch banks/areas around ditches) </a:t>
            </a:r>
            <a:r>
              <a:rPr lang="en-US" sz="2800" b="1" dirty="0">
                <a:solidFill>
                  <a:srgbClr val="FF0000"/>
                </a:solidFill>
              </a:rPr>
              <a:t>between January </a:t>
            </a:r>
            <a:r>
              <a:rPr lang="en-US" sz="2800" b="1" dirty="0" smtClean="0">
                <a:solidFill>
                  <a:srgbClr val="FF0000"/>
                </a:solidFill>
              </a:rPr>
              <a:t>1 and May 31, or until new spring growth averages 4 inches, whichever occurs first.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</a:t>
            </a:r>
            <a:r>
              <a:rPr lang="en-US" sz="4000" dirty="0" err="1"/>
              <a:t>ZP</a:t>
            </a:r>
            <a:r>
              <a:rPr lang="en-US" sz="4000" dirty="0"/>
              <a:t> </a:t>
            </a:r>
            <a:r>
              <a:rPr lang="en-US" sz="4000" dirty="0" err="1"/>
              <a:t>SLN</a:t>
            </a:r>
            <a:r>
              <a:rPr lang="en-US" sz="4000" dirty="0"/>
              <a:t> Label CA-150001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TRAINING REQUIREMENT</a:t>
            </a:r>
            <a:r>
              <a:rPr lang="en-US" sz="3200" dirty="0"/>
              <a:t>: </a:t>
            </a:r>
            <a:r>
              <a:rPr lang="en-US" sz="3200" b="1" dirty="0"/>
              <a:t>Before purchasing, mixing or applying this product, individuals must first receive special training conducted by the Agriculture Commissioner in Siskiyou </a:t>
            </a:r>
            <a:r>
              <a:rPr lang="en-US" sz="3200" b="1" dirty="0" smtClean="0"/>
              <a:t>County, </a:t>
            </a:r>
            <a:r>
              <a:rPr lang="en-US" sz="3200" b="1" dirty="0"/>
              <a:t>California or the Oregon Department of Agriculture </a:t>
            </a:r>
            <a:r>
              <a:rPr lang="en-US" sz="3200" b="1" dirty="0" smtClean="0"/>
              <a:t>for Oregon, on </a:t>
            </a:r>
            <a:r>
              <a:rPr lang="en-US" sz="3200" b="1" dirty="0"/>
              <a:t>the use of this product. </a:t>
            </a:r>
            <a:r>
              <a:rPr lang="en-US" sz="3200" b="1" u="sng" dirty="0"/>
              <a:t>This training is required every year.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87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020762"/>
          </a:xfrm>
        </p:spPr>
        <p:txBody>
          <a:bodyPr/>
          <a:lstStyle/>
          <a:p>
            <a:r>
              <a:rPr lang="en-US" sz="3800" dirty="0" smtClean="0"/>
              <a:t>The ZP SLN Label </a:t>
            </a:r>
            <a:r>
              <a:rPr lang="en-US" sz="3800" dirty="0"/>
              <a:t>CA-150001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43" y="1371600"/>
            <a:ext cx="8763000" cy="5410200"/>
          </a:xfrm>
        </p:spPr>
        <p:txBody>
          <a:bodyPr/>
          <a:lstStyle/>
          <a:p>
            <a:r>
              <a:rPr lang="en-US" sz="2400" b="1" dirty="0"/>
              <a:t>Read the main product label for Zinc Phosphide Concentrate (EPA Reg. No. 56228-6</a:t>
            </a:r>
            <a:r>
              <a:rPr lang="en-US" sz="2400" b="1" dirty="0" smtClean="0"/>
              <a:t>)</a:t>
            </a:r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Read the </a:t>
            </a:r>
            <a:r>
              <a:rPr lang="en-US" sz="2400" b="1" dirty="0"/>
              <a:t>entire </a:t>
            </a:r>
            <a:r>
              <a:rPr lang="en-US" sz="2400" b="1" dirty="0" err="1"/>
              <a:t>SLN</a:t>
            </a:r>
            <a:r>
              <a:rPr lang="en-US" sz="2400" b="1" dirty="0"/>
              <a:t> </a:t>
            </a:r>
            <a:r>
              <a:rPr lang="en-US" sz="2400" b="1" dirty="0" smtClean="0"/>
              <a:t>label,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This </a:t>
            </a:r>
            <a:r>
              <a:rPr lang="en-US" sz="2400" b="1" dirty="0"/>
              <a:t>product must be used strictly in accordance with the precautionary statements and applicable use directions on both labels, as well as with all applicable State and Federal laws and regulations. 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The </a:t>
            </a:r>
            <a:r>
              <a:rPr lang="en-US" sz="2400" b="1" dirty="0"/>
              <a:t>Personal Protective Equipment (PPE) requirements on this SLN label must be followed. </a:t>
            </a:r>
            <a:endParaRPr lang="en-US" sz="2400" b="1" dirty="0" smtClean="0"/>
          </a:p>
          <a:p>
            <a:pPr lvl="1"/>
            <a:r>
              <a:rPr lang="en-US" sz="2000" b="1" dirty="0" smtClean="0"/>
              <a:t>Coveralls are required for any Danger/Warning Pesticide</a:t>
            </a:r>
            <a:endParaRPr lang="en-US" sz="2000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21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685800"/>
            <a:ext cx="7543800" cy="1295400"/>
          </a:xfrm>
        </p:spPr>
        <p:txBody>
          <a:bodyPr/>
          <a:lstStyle/>
          <a:p>
            <a:r>
              <a:rPr lang="en-US" sz="4000" dirty="0" smtClean="0"/>
              <a:t>SLN (24c) for Zinc Phosphide Concentrate for Belding Ground Squirrel Control</a:t>
            </a: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396" name="Rectangle 12"/>
          <p:cNvSpPr>
            <a:spLocks noGrp="1" noChangeArrowheads="1"/>
          </p:cNvSpPr>
          <p:nvPr>
            <p:ph sz="quarter" idx="1"/>
          </p:nvPr>
        </p:nvSpPr>
        <p:spPr>
          <a:xfrm>
            <a:off x="457200" y="2093539"/>
            <a:ext cx="4572000" cy="212883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z="26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 sz="2600" b="1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387069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/>
          <p:cNvPicPr>
            <a:picLocks noGr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9879"/>
          <a:stretch>
            <a:fillRect/>
          </a:stretch>
        </p:blipFill>
        <p:spPr bwMode="auto">
          <a:xfrm>
            <a:off x="5091953" y="2895600"/>
            <a:ext cx="4038600" cy="304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020762"/>
          </a:xfrm>
        </p:spPr>
        <p:txBody>
          <a:bodyPr/>
          <a:lstStyle/>
          <a:p>
            <a:r>
              <a:rPr lang="en-US" sz="3800" dirty="0" smtClean="0"/>
              <a:t>The ZP SLN Label </a:t>
            </a:r>
            <a:r>
              <a:rPr lang="en-US" sz="3800" dirty="0"/>
              <a:t>CA-150001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43" y="1066800"/>
            <a:ext cx="8763000" cy="4343400"/>
          </a:xfrm>
        </p:spPr>
        <p:txBody>
          <a:bodyPr/>
          <a:lstStyle/>
          <a:p>
            <a:r>
              <a:rPr lang="en-US" sz="2400" dirty="0"/>
              <a:t>PERSONAL PROTECTIVE EQUIPMENT (PPE): </a:t>
            </a:r>
          </a:p>
          <a:p>
            <a:pPr lvl="1"/>
            <a:r>
              <a:rPr lang="en-US" sz="2500" b="1" dirty="0"/>
              <a:t>All mixers/loaders, including persons handling open containers of concentrate product and persons who clean or repair mixing equipment, must wear:</a:t>
            </a:r>
            <a:br>
              <a:rPr lang="en-US" sz="2500" b="1" dirty="0"/>
            </a:br>
            <a:r>
              <a:rPr lang="en-US" sz="2500" b="1" dirty="0"/>
              <a:t>- coveralls over long sleeve shirt and long pants;</a:t>
            </a:r>
            <a:br>
              <a:rPr lang="en-US" sz="2500" b="1" dirty="0"/>
            </a:br>
            <a:r>
              <a:rPr lang="en-US" sz="2500" b="1" dirty="0"/>
              <a:t>- shoes plus socks; </a:t>
            </a:r>
          </a:p>
          <a:p>
            <a:pPr marL="0" indent="0">
              <a:buNone/>
            </a:pPr>
            <a:r>
              <a:rPr lang="en-US" sz="2500" b="1" dirty="0"/>
              <a:t> </a:t>
            </a:r>
            <a:r>
              <a:rPr lang="en-US" sz="2500" b="1" dirty="0" smtClean="0"/>
              <a:t>  	- </a:t>
            </a:r>
            <a:r>
              <a:rPr lang="en-US" sz="2500" b="1" dirty="0"/>
              <a:t>chemical-resistant gloves;</a:t>
            </a:r>
            <a:br>
              <a:rPr lang="en-US" sz="2500" b="1" dirty="0"/>
            </a:br>
            <a:r>
              <a:rPr lang="en-US" sz="2500" b="1" dirty="0" smtClean="0"/>
              <a:t>	- </a:t>
            </a:r>
            <a:r>
              <a:rPr lang="en-US" sz="2500" b="1" dirty="0"/>
              <a:t>dust goggles. </a:t>
            </a:r>
          </a:p>
          <a:p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3410717" cy="157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1568"/>
            <a:ext cx="3175000" cy="154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5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8_1217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9600" y="1981200"/>
            <a:ext cx="5486400" cy="4114800"/>
          </a:xfrm>
          <a:prstGeom prst="rect">
            <a:avLst/>
          </a:prstGeom>
        </p:spPr>
      </p:pic>
      <p:pic>
        <p:nvPicPr>
          <p:cNvPr id="3" name="Picture 2" descr="20140308_1215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3800" y="2057400"/>
            <a:ext cx="54864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07" y="121041"/>
            <a:ext cx="7875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 smtClean="0"/>
              <a:t>A NIOSH-approved </a:t>
            </a:r>
            <a:r>
              <a:rPr lang="en-US" sz="2400" b="1" dirty="0"/>
              <a:t>particulate filtering </a:t>
            </a:r>
            <a:r>
              <a:rPr lang="en-US" sz="2400" b="1" dirty="0" smtClean="0"/>
              <a:t>respirator equipped </a:t>
            </a:r>
            <a:r>
              <a:rPr lang="en-US" sz="2400" b="1" dirty="0"/>
              <a:t>with N, R, </a:t>
            </a:r>
            <a:r>
              <a:rPr lang="en-US" sz="2400" b="1" dirty="0" smtClean="0"/>
              <a:t>or </a:t>
            </a:r>
            <a:r>
              <a:rPr lang="en-US" sz="2400" b="1" dirty="0"/>
              <a:t>P class filter media.</a:t>
            </a:r>
          </a:p>
          <a:p>
            <a:pPr marL="0" indent="0">
              <a:buNone/>
            </a:pPr>
            <a:r>
              <a:rPr lang="en-US" sz="2400" b="1" dirty="0"/>
              <a:t>          </a:t>
            </a:r>
            <a:r>
              <a:rPr lang="en-US" sz="2400" b="1" dirty="0" smtClean="0"/>
              <a:t>	NIOSH </a:t>
            </a:r>
            <a:r>
              <a:rPr lang="en-US" sz="2400" b="1" dirty="0"/>
              <a:t>approval number </a:t>
            </a:r>
            <a:r>
              <a:rPr lang="en-US" sz="2400" b="1" dirty="0" smtClean="0"/>
              <a:t>prefix TC-84A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47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2 at 12.29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5932022" cy="3364992"/>
          </a:xfrm>
          <a:prstGeom prst="rect">
            <a:avLst/>
          </a:prstGeom>
        </p:spPr>
      </p:pic>
      <p:pic>
        <p:nvPicPr>
          <p:cNvPr id="6" name="Picture 5" descr="Screen Shot 2015-02-12 at 12.3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38400"/>
            <a:ext cx="3993441" cy="3474720"/>
          </a:xfrm>
          <a:prstGeom prst="rect">
            <a:avLst/>
          </a:prstGeom>
        </p:spPr>
      </p:pic>
      <p:pic>
        <p:nvPicPr>
          <p:cNvPr id="7" name="Picture 6" descr="Screen Shot 2015-02-12 at 12.41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5334000" cy="3163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0960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 of a NIOSH approval # prefix TC-84A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68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579586"/>
          </a:xfrm>
        </p:spPr>
        <p:txBody>
          <a:bodyPr/>
          <a:lstStyle/>
          <a:p>
            <a:pPr algn="ctr"/>
            <a:r>
              <a:rPr lang="en-US" sz="3200" dirty="0"/>
              <a:t>DIRECTIONS FOR MIXING/HANDLING/APPLYING TREATED (TOXIC) BAIT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828800"/>
            <a:ext cx="8763000" cy="4648200"/>
          </a:xfrm>
        </p:spPr>
        <p:txBody>
          <a:bodyPr/>
          <a:lstStyle/>
          <a:p>
            <a:r>
              <a:rPr lang="en-US" sz="2400" b="1" dirty="0"/>
              <a:t>All persons who </a:t>
            </a:r>
            <a:r>
              <a:rPr lang="en-US" sz="2400" b="1" dirty="0" smtClean="0"/>
              <a:t>handle and/or </a:t>
            </a:r>
            <a:r>
              <a:rPr lang="en-US" sz="2400" b="1" dirty="0"/>
              <a:t>mix  </a:t>
            </a:r>
            <a:r>
              <a:rPr lang="en-US" sz="2400" b="1" u="sng" dirty="0" smtClean="0"/>
              <a:t>Zinc </a:t>
            </a:r>
            <a:r>
              <a:rPr lang="en-US" sz="2400" b="1" u="sng" dirty="0"/>
              <a:t>Phosphide Concentrate</a:t>
            </a:r>
            <a:r>
              <a:rPr lang="en-US" sz="2400" b="1" dirty="0"/>
              <a:t> </a:t>
            </a:r>
            <a:r>
              <a:rPr lang="en-US" sz="2400" b="1" dirty="0" smtClean="0"/>
              <a:t>must be licensed </a:t>
            </a:r>
            <a:r>
              <a:rPr lang="en-US" sz="2400" b="1" dirty="0"/>
              <a:t>Pesticide </a:t>
            </a:r>
            <a:r>
              <a:rPr lang="en-US" sz="2400" b="1" dirty="0" smtClean="0"/>
              <a:t>Applicators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600" b="1" dirty="0" smtClean="0"/>
              <a:t>Additionally</a:t>
            </a:r>
            <a:r>
              <a:rPr lang="en-US" sz="2600" b="1" dirty="0"/>
              <a:t>, all persons who </a:t>
            </a:r>
            <a:r>
              <a:rPr lang="en-US" sz="2600" b="1" dirty="0" smtClean="0"/>
              <a:t>mix</a:t>
            </a:r>
            <a:r>
              <a:rPr lang="en-US" sz="2600" b="1" dirty="0"/>
              <a:t>, handle, </a:t>
            </a:r>
            <a:r>
              <a:rPr lang="en-US" sz="2600" b="1" dirty="0" smtClean="0"/>
              <a:t>and/or </a:t>
            </a:r>
            <a:r>
              <a:rPr lang="en-US" sz="2600" b="1" dirty="0"/>
              <a:t>apply the Zinc Phosphide Concentrate/cabbage treated bait must first receive </a:t>
            </a:r>
            <a:r>
              <a:rPr lang="en-US" sz="2600" b="1" u="sng" dirty="0"/>
              <a:t>special training </a:t>
            </a:r>
            <a:r>
              <a:rPr lang="en-US" sz="2600" b="1" dirty="0"/>
              <a:t>conducted by </a:t>
            </a:r>
            <a:r>
              <a:rPr lang="en-US" sz="2600" b="1" dirty="0" smtClean="0"/>
              <a:t>the </a:t>
            </a:r>
            <a:r>
              <a:rPr lang="en-US" sz="2600" b="1" dirty="0"/>
              <a:t>Siskiyou </a:t>
            </a:r>
            <a:r>
              <a:rPr lang="en-US" sz="2600" b="1" dirty="0" smtClean="0"/>
              <a:t>County Agriculture Commissioner, or the </a:t>
            </a:r>
            <a:r>
              <a:rPr lang="en-US" sz="2600" b="1" dirty="0"/>
              <a:t>Oregon Department of </a:t>
            </a:r>
            <a:r>
              <a:rPr lang="en-US" sz="2600" b="1" dirty="0" smtClean="0"/>
              <a:t>Agriculture.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879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579586"/>
          </a:xfrm>
        </p:spPr>
        <p:txBody>
          <a:bodyPr/>
          <a:lstStyle/>
          <a:p>
            <a:pPr algn="ctr"/>
            <a:r>
              <a:rPr lang="en-US" sz="3200" dirty="0"/>
              <a:t>DIRECTIONS FOR MIXING/HANDLING/APPLYING TREATED (TOXIC) BAIT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828800"/>
            <a:ext cx="8763000" cy="4495800"/>
          </a:xfrm>
        </p:spPr>
        <p:txBody>
          <a:bodyPr/>
          <a:lstStyle/>
          <a:p>
            <a:r>
              <a:rPr lang="en-US" sz="2400" b="1" dirty="0"/>
              <a:t>Wear required PPE as specified on this </a:t>
            </a:r>
            <a:r>
              <a:rPr lang="en-US" sz="2400" b="1" dirty="0" err="1" smtClean="0"/>
              <a:t>SLN</a:t>
            </a:r>
            <a:r>
              <a:rPr lang="en-US" sz="2400" b="1" dirty="0" smtClean="0"/>
              <a:t>.</a:t>
            </a:r>
          </a:p>
          <a:p>
            <a:endParaRPr lang="en-US" sz="2400" b="1" dirty="0"/>
          </a:p>
          <a:p>
            <a:r>
              <a:rPr lang="en-US" sz="2400" b="1" dirty="0" smtClean="0"/>
              <a:t>To </a:t>
            </a:r>
            <a:r>
              <a:rPr lang="en-US" sz="2400" b="1" dirty="0"/>
              <a:t>minimize the possibility of airborne zinc phosphide dust particles, </a:t>
            </a:r>
            <a:r>
              <a:rPr lang="en-US" sz="2400" b="1" u="sng" dirty="0"/>
              <a:t>do not shake </a:t>
            </a:r>
            <a:r>
              <a:rPr lang="en-US" sz="2400" b="1" dirty="0"/>
              <a:t>the Zinc Phosphide Concentrate container immediately prior to opening</a:t>
            </a:r>
            <a:r>
              <a:rPr lang="en-US" sz="2400" b="1" dirty="0" smtClean="0"/>
              <a:t>.</a:t>
            </a:r>
          </a:p>
          <a:p>
            <a:pPr marL="0" indent="0">
              <a:buNone/>
            </a:pP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Mixing </a:t>
            </a:r>
            <a:r>
              <a:rPr lang="en-US" sz="2400" b="1" dirty="0"/>
              <a:t>of </a:t>
            </a:r>
            <a:r>
              <a:rPr lang="en-US" sz="2400" b="1" dirty="0" smtClean="0"/>
              <a:t>bait outdoors reduces </a:t>
            </a:r>
            <a:r>
              <a:rPr lang="en-US" sz="2400" b="1" dirty="0"/>
              <a:t>the </a:t>
            </a:r>
            <a:r>
              <a:rPr lang="en-US" sz="2400" b="1" dirty="0" smtClean="0"/>
              <a:t>deposition </a:t>
            </a:r>
            <a:r>
              <a:rPr lang="en-US" sz="2400" b="1" dirty="0"/>
              <a:t>of dust in an indoor </a:t>
            </a:r>
            <a:r>
              <a:rPr lang="en-US" sz="2400" b="1" dirty="0" smtClean="0"/>
              <a:t>space area.</a:t>
            </a:r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77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020762"/>
          </a:xfrm>
        </p:spPr>
        <p:txBody>
          <a:bodyPr/>
          <a:lstStyle/>
          <a:p>
            <a:r>
              <a:rPr lang="en-US" sz="3800" dirty="0" smtClean="0"/>
              <a:t>The ZP SLN Label </a:t>
            </a:r>
            <a:r>
              <a:rPr lang="en-US" sz="3800" dirty="0"/>
              <a:t>CA-150001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43" y="1447800"/>
            <a:ext cx="8763000" cy="3733799"/>
          </a:xfrm>
        </p:spPr>
        <p:txBody>
          <a:bodyPr/>
          <a:lstStyle/>
          <a:p>
            <a:r>
              <a:rPr lang="en-US" sz="2400" b="1" dirty="0"/>
              <a:t>All applicators and persons who retrieve carcasses and unused bait must wear: 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- </a:t>
            </a:r>
            <a:r>
              <a:rPr lang="en-US" sz="2400" b="1" dirty="0"/>
              <a:t>coveralls 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	- </a:t>
            </a:r>
            <a:r>
              <a:rPr lang="en-US" sz="2400" b="1" dirty="0"/>
              <a:t>shoes plus </a:t>
            </a:r>
            <a:r>
              <a:rPr lang="en-US" sz="2400" b="1" dirty="0" smtClean="0"/>
              <a:t>socks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	- </a:t>
            </a:r>
            <a:r>
              <a:rPr lang="en-US" sz="2400" b="1" dirty="0"/>
              <a:t>water-resistant </a:t>
            </a:r>
            <a:r>
              <a:rPr lang="en-US" sz="2400" b="1" dirty="0" smtClean="0"/>
              <a:t>gloves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- protective eyewear that provides temple and brow 	  protection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21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020762"/>
          </a:xfrm>
        </p:spPr>
        <p:txBody>
          <a:bodyPr/>
          <a:lstStyle/>
          <a:p>
            <a:r>
              <a:rPr lang="en-US" sz="3800" dirty="0" smtClean="0"/>
              <a:t>Pre-baiting</a:t>
            </a: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43" y="1447800"/>
            <a:ext cx="8763000" cy="5410200"/>
          </a:xfrm>
        </p:spPr>
        <p:txBody>
          <a:bodyPr/>
          <a:lstStyle/>
          <a:p>
            <a:r>
              <a:rPr lang="en-US" sz="2600" b="1" dirty="0"/>
              <a:t>PRE-BAITING DIRECTIONS: </a:t>
            </a:r>
            <a:endParaRPr lang="en-US" sz="2600" dirty="0"/>
          </a:p>
          <a:p>
            <a:r>
              <a:rPr lang="en-US" sz="2400" b="1" dirty="0"/>
              <a:t>Pre-baiting is </a:t>
            </a:r>
            <a:r>
              <a:rPr lang="en-US" sz="2400" b="1" dirty="0" smtClean="0"/>
              <a:t>required in Siskiyou County </a:t>
            </a:r>
          </a:p>
          <a:p>
            <a:r>
              <a:rPr lang="en-US" sz="2400" b="1" dirty="0" smtClean="0"/>
              <a:t>Only </a:t>
            </a:r>
            <a:r>
              <a:rPr lang="en-US" sz="2400" b="1" dirty="0"/>
              <a:t>use cabbage as the pre-bait and bait. </a:t>
            </a:r>
            <a:endParaRPr lang="en-US" sz="2400" b="1" dirty="0" smtClean="0"/>
          </a:p>
          <a:p>
            <a:r>
              <a:rPr lang="en-US" sz="2400" b="1" dirty="0" smtClean="0"/>
              <a:t>Pre</a:t>
            </a:r>
            <a:r>
              <a:rPr lang="en-US" sz="2400" b="1" dirty="0"/>
              <a:t>-baiting with untreated cabbage of the type to be used for toxic baiting may lead to more consistent acceptance of the toxic bait. </a:t>
            </a:r>
            <a:endParaRPr lang="en-US" sz="2400" b="1" dirty="0" smtClean="0"/>
          </a:p>
          <a:p>
            <a:r>
              <a:rPr lang="en-US" sz="2400" b="1" dirty="0" smtClean="0"/>
              <a:t>Apply </a:t>
            </a:r>
            <a:r>
              <a:rPr lang="en-US" sz="2400" b="1" dirty="0"/>
              <a:t>untreated (pre-bait) cabbage at rates similar to what will be used for treated (toxic) cabbage. </a:t>
            </a:r>
            <a:endParaRPr lang="en-US" sz="2400" b="1" dirty="0" smtClean="0"/>
          </a:p>
          <a:p>
            <a:r>
              <a:rPr lang="en-US" sz="2400" b="1" dirty="0" smtClean="0"/>
              <a:t>You </a:t>
            </a:r>
            <a:r>
              <a:rPr lang="en-US" sz="2400" b="1" dirty="0"/>
              <a:t>must pre-bait with untreated cabbage for 2- 3 days before applying treated bait. </a:t>
            </a:r>
            <a:endParaRPr lang="en-US" sz="2400" b="1" dirty="0" smtClean="0"/>
          </a:p>
          <a:p>
            <a:r>
              <a:rPr lang="en-US" sz="2400" b="1" dirty="0" smtClean="0"/>
              <a:t>Do </a:t>
            </a:r>
            <a:r>
              <a:rPr lang="en-US" sz="2400" b="1" dirty="0"/>
              <a:t>not apply toxic bait at burrow openings where pre-bait has not been consumed.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0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020762"/>
          </a:xfrm>
        </p:spPr>
        <p:txBody>
          <a:bodyPr/>
          <a:lstStyle/>
          <a:p>
            <a:r>
              <a:rPr lang="en-US" sz="3800" dirty="0" smtClean="0"/>
              <a:t>Preparing Pre-baiting</a:t>
            </a: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4984" y="1219200"/>
            <a:ext cx="8763000" cy="3733799"/>
          </a:xfrm>
        </p:spPr>
        <p:txBody>
          <a:bodyPr/>
          <a:lstStyle/>
          <a:p>
            <a:r>
              <a:rPr lang="en-US" sz="2600" b="1" dirty="0"/>
              <a:t>To prepare pre-bait: </a:t>
            </a:r>
            <a:endParaRPr lang="en-US" sz="2600" b="1" dirty="0" smtClean="0"/>
          </a:p>
          <a:p>
            <a:r>
              <a:rPr lang="en-US" sz="2600" b="1" dirty="0" smtClean="0"/>
              <a:t>Cut </a:t>
            </a:r>
            <a:r>
              <a:rPr lang="en-US" sz="2600" b="1" dirty="0"/>
              <a:t>cabbage into strips that are 2 – 6 inches long by 1⁄4 - 1⁄2 inch wide. </a:t>
            </a:r>
            <a:endParaRPr lang="en-US" sz="2600" b="1" dirty="0" smtClean="0"/>
          </a:p>
          <a:p>
            <a:r>
              <a:rPr lang="en-US" sz="2600" b="1" dirty="0" smtClean="0"/>
              <a:t>Drain </a:t>
            </a:r>
            <a:r>
              <a:rPr lang="en-US" sz="2600" b="1" dirty="0"/>
              <a:t>fluids or juices from cabbage. </a:t>
            </a:r>
            <a:endParaRPr lang="en-US" sz="2600" b="1" dirty="0" smtClean="0"/>
          </a:p>
          <a:p>
            <a:r>
              <a:rPr lang="en-US" sz="2600" b="1" dirty="0" smtClean="0"/>
              <a:t>Do </a:t>
            </a:r>
            <a:r>
              <a:rPr lang="en-US" sz="2600" b="1" dirty="0"/>
              <a:t>not shred cabbage. </a:t>
            </a:r>
            <a:endParaRPr lang="en-US" sz="2600" b="1" dirty="0" smtClean="0"/>
          </a:p>
          <a:p>
            <a:r>
              <a:rPr lang="en-US" sz="2600" b="1" dirty="0" smtClean="0"/>
              <a:t>Place </a:t>
            </a:r>
            <a:r>
              <a:rPr lang="en-US" sz="2600" b="1" dirty="0"/>
              <a:t>10 pounds of cut-up cabbage in a 5-gallon container. </a:t>
            </a:r>
            <a:endParaRPr lang="en-US" sz="2600" b="1" dirty="0" smtClean="0"/>
          </a:p>
          <a:p>
            <a:r>
              <a:rPr lang="en-US" sz="2600" b="1" dirty="0" smtClean="0"/>
              <a:t>Mix </a:t>
            </a:r>
            <a:r>
              <a:rPr lang="en-US" sz="2600" b="1" dirty="0"/>
              <a:t>cabbage with vegetable oil (use same type as you will when making toxic bait) at a rate of 1.0 to 2.0 fluid ounces of oil per 10 pounds of cabbage. </a:t>
            </a:r>
            <a:endParaRPr lang="en-US" sz="2600" b="1" dirty="0" smtClean="0"/>
          </a:p>
          <a:p>
            <a:r>
              <a:rPr lang="en-US" sz="2600" b="1" dirty="0" smtClean="0"/>
              <a:t>Tumble </a:t>
            </a:r>
            <a:r>
              <a:rPr lang="en-US" sz="2600" b="1" dirty="0"/>
              <a:t>or stir mixture until oil is evenly mixed with bait.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393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308_1159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7522464" cy="5641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5334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SLICED CABBAGE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55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20 at 2.2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85800"/>
            <a:ext cx="5111324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524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Nemco</a:t>
            </a:r>
            <a:r>
              <a:rPr lang="en-US" sz="2800" b="1" dirty="0" smtClean="0"/>
              <a:t> Easy </a:t>
            </a:r>
            <a:r>
              <a:rPr lang="en-US" sz="2800" b="1" dirty="0" err="1" smtClean="0"/>
              <a:t>LettuceKutter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1295400"/>
            <a:ext cx="38862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This unit sits on a table top or work bench. </a:t>
            </a:r>
            <a:endParaRPr lang="en-US" sz="2800" b="1" dirty="0"/>
          </a:p>
          <a:p>
            <a:r>
              <a:rPr lang="en-US" sz="2800" b="1" dirty="0" smtClean="0"/>
              <a:t>- Stands 20” tall.</a:t>
            </a:r>
            <a:endParaRPr lang="en-US" sz="2800" b="1" dirty="0"/>
          </a:p>
          <a:p>
            <a:r>
              <a:rPr lang="en-US" sz="2800" b="1" dirty="0" smtClean="0"/>
              <a:t>- You want model # 55650-1 which cuts ½” strips that are between 2” – 6” long.</a:t>
            </a:r>
            <a:endParaRPr lang="en-US" sz="2800" b="1" dirty="0"/>
          </a:p>
          <a:p>
            <a:r>
              <a:rPr lang="en-US" sz="2800" b="1" dirty="0" smtClean="0"/>
              <a:t>- Grower reports they can cut 3000 lbs. of cabbage in about 5 hrs.-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897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7543800" cy="563562"/>
          </a:xfrm>
        </p:spPr>
        <p:txBody>
          <a:bodyPr/>
          <a:lstStyle/>
          <a:p>
            <a:pPr algn="ctr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5361114"/>
          </a:xfrm>
        </p:spPr>
        <p:txBody>
          <a:bodyPr/>
          <a:lstStyle/>
          <a:p>
            <a:r>
              <a:rPr lang="en-US" b="1" dirty="0" smtClean="0"/>
              <a:t>SPECIAL LOCAL NEED PESTICIDE REG.</a:t>
            </a:r>
          </a:p>
          <a:p>
            <a:r>
              <a:rPr lang="en-US" b="1" dirty="0" smtClean="0"/>
              <a:t>ZINC PHOSPHIDE CHEMISTRY AND…</a:t>
            </a:r>
          </a:p>
          <a:p>
            <a:r>
              <a:rPr lang="en-US" b="1" dirty="0" smtClean="0"/>
              <a:t>REQUIREMENTS PRIOR TO USE</a:t>
            </a:r>
            <a:endParaRPr lang="en-US" b="1" dirty="0"/>
          </a:p>
          <a:p>
            <a:r>
              <a:rPr lang="en-US" b="1" dirty="0" smtClean="0"/>
              <a:t>LABEL REVIEW / USE REQUIREMENTS</a:t>
            </a:r>
          </a:p>
          <a:p>
            <a:r>
              <a:rPr lang="en-US" b="1" dirty="0" smtClean="0"/>
              <a:t>PPE REQUIREMENTS</a:t>
            </a:r>
          </a:p>
          <a:p>
            <a:r>
              <a:rPr lang="en-US" b="1" dirty="0" smtClean="0"/>
              <a:t>SAFETY REQUIREMENTS</a:t>
            </a:r>
          </a:p>
          <a:p>
            <a:r>
              <a:rPr lang="en-US" b="1" dirty="0" smtClean="0"/>
              <a:t>RECORDKEEPING/REPORTING REQ. </a:t>
            </a:r>
          </a:p>
          <a:p>
            <a:r>
              <a:rPr lang="en-US" b="1" dirty="0" smtClean="0"/>
              <a:t>QUESTIONS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8_1200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8200" y="990600"/>
            <a:ext cx="67056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381000"/>
            <a:ext cx="3505200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Nemco</a:t>
            </a:r>
            <a:r>
              <a:rPr lang="en-US" sz="2800" b="1" dirty="0" smtClean="0"/>
              <a:t> Easy Vegetable Cutter</a:t>
            </a:r>
          </a:p>
          <a:p>
            <a:endParaRPr lang="en-US" sz="2800" b="1" dirty="0"/>
          </a:p>
          <a:p>
            <a:r>
              <a:rPr lang="en-US" sz="2800" b="1" dirty="0" smtClean="0"/>
              <a:t>Model # 55200AN, has an adjustable blade.  </a:t>
            </a:r>
          </a:p>
          <a:p>
            <a:endParaRPr lang="en-US" sz="2800" b="1" dirty="0"/>
          </a:p>
          <a:p>
            <a:r>
              <a:rPr lang="en-US" sz="2800" b="1" dirty="0" smtClean="0"/>
              <a:t>Growers that had purchased this model prefer the previous model.</a:t>
            </a:r>
          </a:p>
          <a:p>
            <a:endParaRPr lang="en-US" sz="2800" b="1" dirty="0"/>
          </a:p>
          <a:p>
            <a:r>
              <a:rPr lang="en-US" sz="2800" b="1" dirty="0" smtClean="0"/>
              <a:t>Very tiring to use this model and slower.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9137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order slicers?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Nemco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Slicers are drop shipped to you. </a:t>
            </a:r>
          </a:p>
          <a:p>
            <a:endParaRPr lang="en-US" b="1" dirty="0"/>
          </a:p>
          <a:p>
            <a:r>
              <a:rPr lang="en-US" b="1" dirty="0" smtClean="0"/>
              <a:t>Bend, OR:</a:t>
            </a:r>
          </a:p>
          <a:p>
            <a:pPr lvl="1"/>
            <a:r>
              <a:rPr lang="en-US" b="1" dirty="0" err="1" smtClean="0"/>
              <a:t>Bargreen</a:t>
            </a:r>
            <a:r>
              <a:rPr lang="en-US" b="1" dirty="0" smtClean="0"/>
              <a:t> </a:t>
            </a:r>
            <a:r>
              <a:rPr lang="en-US" b="1" dirty="0" err="1" smtClean="0"/>
              <a:t>Ellingson</a:t>
            </a:r>
            <a:r>
              <a:rPr lang="en-US" b="1" dirty="0" smtClean="0"/>
              <a:t>, 877-309-9400</a:t>
            </a:r>
          </a:p>
          <a:p>
            <a:r>
              <a:rPr lang="en-US" b="1" dirty="0" smtClean="0"/>
              <a:t>Sacramento, CA:</a:t>
            </a:r>
          </a:p>
          <a:p>
            <a:pPr lvl="1"/>
            <a:r>
              <a:rPr lang="en-US" b="1" dirty="0" smtClean="0"/>
              <a:t>Dong </a:t>
            </a:r>
            <a:r>
              <a:rPr lang="en-US" b="1" dirty="0" err="1" smtClean="0"/>
              <a:t>Vinh</a:t>
            </a:r>
            <a:r>
              <a:rPr lang="en-US" b="1" dirty="0" smtClean="0"/>
              <a:t>,  916-391-8181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4980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8_1200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4850" y="723900"/>
            <a:ext cx="6934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1752600"/>
            <a:ext cx="3429000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Oil, pump, and bus boy container can be purchased at Cash &amp; Carry or other restaurant suppliers.  Puts out about 1 oz. of oil per pump.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8_121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3800" y="2057400"/>
            <a:ext cx="5486400" cy="4114800"/>
          </a:xfrm>
          <a:prstGeom prst="rect">
            <a:avLst/>
          </a:prstGeom>
        </p:spPr>
      </p:pic>
      <p:pic>
        <p:nvPicPr>
          <p:cNvPr id="5" name="Picture 4" descr="20140308_1223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6024" y="419100"/>
            <a:ext cx="4038600" cy="3200400"/>
          </a:xfrm>
          <a:prstGeom prst="rect">
            <a:avLst/>
          </a:prstGeom>
        </p:spPr>
      </p:pic>
      <p:pic>
        <p:nvPicPr>
          <p:cNvPr id="6" name="Picture 5" descr="20140308_1209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90" y="33528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1198586"/>
          </a:xfrm>
        </p:spPr>
        <p:txBody>
          <a:bodyPr/>
          <a:lstStyle/>
          <a:p>
            <a:pPr algn="ctr"/>
            <a:r>
              <a:rPr lang="en-US" sz="3000" dirty="0"/>
              <a:t>APPLICATION DIRECTIONS FOR TREATED BAIT: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524000"/>
            <a:ext cx="8763000" cy="4038599"/>
          </a:xfrm>
        </p:spPr>
        <p:txBody>
          <a:bodyPr/>
          <a:lstStyle/>
          <a:p>
            <a:r>
              <a:rPr lang="en-US" sz="2400" b="1" dirty="0" smtClean="0"/>
              <a:t>Spot </a:t>
            </a:r>
            <a:r>
              <a:rPr lang="en-US" sz="2400" b="1" dirty="0"/>
              <a:t>Baiting: Scatter 0.05 ounces of treated cabbage leaves around active burrow entrances; placement of bait by runway is ideal. 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660066"/>
                </a:solidFill>
              </a:rPr>
              <a:t>Do </a:t>
            </a:r>
            <a:r>
              <a:rPr lang="en-US" sz="2400" b="1" dirty="0">
                <a:solidFill>
                  <a:srgbClr val="660066"/>
                </a:solidFill>
              </a:rPr>
              <a:t>not broadcast treated cabbage. </a:t>
            </a:r>
            <a:endParaRPr lang="en-US" sz="2400" b="1" dirty="0" smtClean="0">
              <a:solidFill>
                <a:srgbClr val="660066"/>
              </a:solidFill>
            </a:endParaRPr>
          </a:p>
          <a:p>
            <a:r>
              <a:rPr lang="en-US" sz="2400" b="1" dirty="0" smtClean="0"/>
              <a:t>Apply </a:t>
            </a:r>
            <a:r>
              <a:rPr lang="en-US" sz="2400" b="1" dirty="0"/>
              <a:t>treated bait at a rate up to 10 pounds per acre. </a:t>
            </a:r>
            <a:endParaRPr lang="en-US" sz="2400" b="1" dirty="0" smtClean="0"/>
          </a:p>
          <a:p>
            <a:r>
              <a:rPr lang="en-US" sz="2400" b="1" dirty="0" smtClean="0"/>
              <a:t>A </a:t>
            </a:r>
            <a:r>
              <a:rPr lang="en-US" sz="2400" b="1" dirty="0"/>
              <a:t>second application may be made after 10 days. </a:t>
            </a:r>
            <a:endParaRPr lang="en-US" sz="2400" b="1" dirty="0" smtClean="0"/>
          </a:p>
          <a:p>
            <a:r>
              <a:rPr lang="en-US" sz="2400" b="1" dirty="0" smtClean="0"/>
              <a:t>A </a:t>
            </a:r>
            <a:r>
              <a:rPr lang="en-US" sz="2400" b="1" dirty="0"/>
              <a:t>maximum of 20 pounds treated bait per acre may be applied per year. </a:t>
            </a:r>
          </a:p>
        </p:txBody>
      </p:sp>
    </p:spTree>
    <p:extLst>
      <p:ext uri="{BB962C8B-B14F-4D97-AF65-F5344CB8AC3E}">
        <p14:creationId xmlns:p14="http://schemas.microsoft.com/office/powerpoint/2010/main" val="6549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200" dirty="0"/>
              <a:t>Timing: </a:t>
            </a: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524000"/>
            <a:ext cx="8763000" cy="4953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All </a:t>
            </a:r>
            <a:r>
              <a:rPr lang="en-US" sz="2400" b="1" dirty="0">
                <a:solidFill>
                  <a:srgbClr val="660066"/>
                </a:solidFill>
              </a:rPr>
              <a:t>applications must occur between </a:t>
            </a:r>
            <a:r>
              <a:rPr lang="en-US" sz="2400" b="1" dirty="0" smtClean="0">
                <a:solidFill>
                  <a:srgbClr val="660066"/>
                </a:solidFill>
              </a:rPr>
              <a:t>January through May, except in Siskiyou County where applications are limited from January </a:t>
            </a:r>
            <a:r>
              <a:rPr lang="en-US" sz="2400" b="1" dirty="0">
                <a:solidFill>
                  <a:srgbClr val="660066"/>
                </a:solidFill>
              </a:rPr>
              <a:t>and prior to new spring growth averaging 4 inches in </a:t>
            </a:r>
            <a:r>
              <a:rPr lang="en-US" sz="2400" b="1" dirty="0" smtClean="0">
                <a:solidFill>
                  <a:srgbClr val="660066"/>
                </a:solidFill>
              </a:rPr>
              <a:t>height, </a:t>
            </a:r>
            <a:r>
              <a:rPr lang="en-US" sz="2400" b="1" dirty="0">
                <a:solidFill>
                  <a:srgbClr val="660066"/>
                </a:solidFill>
              </a:rPr>
              <a:t>(January – approximately April</a:t>
            </a:r>
            <a:r>
              <a:rPr lang="en-US" sz="2400" b="1" dirty="0" smtClean="0">
                <a:solidFill>
                  <a:srgbClr val="660066"/>
                </a:solidFill>
              </a:rPr>
              <a:t>), but never past the end of May. </a:t>
            </a:r>
          </a:p>
          <a:p>
            <a:r>
              <a:rPr lang="en-US" sz="2400" b="1" dirty="0" smtClean="0"/>
              <a:t>Male </a:t>
            </a:r>
            <a:r>
              <a:rPr lang="en-US" sz="2400" b="1" dirty="0"/>
              <a:t>ground squirrels usually emerge prior to female ground squirrels. </a:t>
            </a:r>
            <a:endParaRPr lang="en-US" sz="2400" b="1" dirty="0" smtClean="0"/>
          </a:p>
          <a:p>
            <a:r>
              <a:rPr lang="en-US" sz="2400" b="1" dirty="0" smtClean="0"/>
              <a:t>It </a:t>
            </a:r>
            <a:r>
              <a:rPr lang="en-US" sz="2400" b="1" dirty="0"/>
              <a:t>is suggested that applications of pre-bait and treated bait take place in the early to mid-afternoon, so bait is available for evening feeding. </a:t>
            </a:r>
            <a:endParaRPr lang="en-US" sz="2400" b="1" dirty="0" smtClean="0"/>
          </a:p>
          <a:p>
            <a:r>
              <a:rPr lang="en-US" sz="2400" b="1" dirty="0" smtClean="0"/>
              <a:t>This </a:t>
            </a:r>
            <a:r>
              <a:rPr lang="en-US" sz="2400" b="1" dirty="0"/>
              <a:t>will minimize the potential for non-target exposure. </a:t>
            </a:r>
          </a:p>
        </p:txBody>
      </p:sp>
    </p:spTree>
    <p:extLst>
      <p:ext uri="{BB962C8B-B14F-4D97-AF65-F5344CB8AC3E}">
        <p14:creationId xmlns:p14="http://schemas.microsoft.com/office/powerpoint/2010/main" val="14248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 smtClean="0"/>
              <a:t>SPECIFIC USE </a:t>
            </a:r>
            <a:r>
              <a:rPr lang="en-US" sz="3000" dirty="0"/>
              <a:t>RESTRICTIONS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524000"/>
            <a:ext cx="8763000" cy="5334000"/>
          </a:xfrm>
        </p:spPr>
        <p:txBody>
          <a:bodyPr/>
          <a:lstStyle/>
          <a:p>
            <a:r>
              <a:rPr lang="en-US" sz="2400" b="1" dirty="0" err="1" smtClean="0"/>
              <a:t>Preharvest</a:t>
            </a:r>
            <a:r>
              <a:rPr lang="en-US" sz="2400" b="1" dirty="0" smtClean="0"/>
              <a:t> Interval is 30 days. </a:t>
            </a:r>
          </a:p>
          <a:p>
            <a:r>
              <a:rPr lang="en-US" sz="2400" b="1" dirty="0" smtClean="0"/>
              <a:t>Only spot baiting of active infested area.</a:t>
            </a:r>
          </a:p>
          <a:p>
            <a:r>
              <a:rPr lang="en-US" sz="2400" b="1" dirty="0" smtClean="0"/>
              <a:t>Do not broadcast treated cabbage.</a:t>
            </a:r>
          </a:p>
          <a:p>
            <a:r>
              <a:rPr lang="en-US" sz="2400" b="1" dirty="0" smtClean="0"/>
              <a:t>Do not bait if non-target birds/animals are feeding, nesting, etc., in the area to be treated. </a:t>
            </a:r>
            <a:endParaRPr lang="en-US" sz="2400" b="1" dirty="0"/>
          </a:p>
          <a:p>
            <a:r>
              <a:rPr lang="en-US" sz="2400" b="1" dirty="0" smtClean="0"/>
              <a:t>Do not apply in rain or on snow.</a:t>
            </a:r>
          </a:p>
          <a:p>
            <a:r>
              <a:rPr lang="en-US" sz="2400" b="1" dirty="0" smtClean="0"/>
              <a:t>Do not apply in urban areas.</a:t>
            </a:r>
          </a:p>
          <a:p>
            <a:r>
              <a:rPr lang="en-US" sz="2400" b="1" dirty="0" smtClean="0"/>
              <a:t>Do not allow domestic animals to graze fields treated within the last 60 days.</a:t>
            </a:r>
          </a:p>
          <a:p>
            <a:r>
              <a:rPr lang="en-US" sz="2400" b="1" dirty="0" smtClean="0"/>
              <a:t>Do not apply by air.</a:t>
            </a:r>
          </a:p>
          <a:p>
            <a:r>
              <a:rPr lang="en-US" sz="2400" b="1" dirty="0" smtClean="0"/>
              <a:t>Do not allow hunting in treated fields during application period.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33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/>
              <a:t>SPECIFIC USE RESTRICTIONS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524000"/>
            <a:ext cx="8763000" cy="5257800"/>
          </a:xfrm>
        </p:spPr>
        <p:txBody>
          <a:bodyPr/>
          <a:lstStyle/>
          <a:p>
            <a:r>
              <a:rPr lang="en-US" sz="2400" b="1" dirty="0" smtClean="0"/>
              <a:t>Do not allow hunting in treated fields during application period. </a:t>
            </a:r>
            <a:endParaRPr lang="en-US" sz="2400" b="1" dirty="0"/>
          </a:p>
          <a:p>
            <a:r>
              <a:rPr lang="en-US" sz="2400" b="1" dirty="0" smtClean="0"/>
              <a:t>Fields to be treated and treated fields must be monitored daily for non-target species.</a:t>
            </a:r>
          </a:p>
          <a:p>
            <a:r>
              <a:rPr lang="en-US" sz="2400" b="1" dirty="0" smtClean="0"/>
              <a:t>Properly dispose of dead rodents.</a:t>
            </a:r>
          </a:p>
          <a:p>
            <a:r>
              <a:rPr lang="en-US" sz="2400" b="1" dirty="0" smtClean="0"/>
              <a:t>If migratory birds are present, hazing must be accomplished before and after applications to prevent non-target exposure.</a:t>
            </a:r>
          </a:p>
          <a:p>
            <a:r>
              <a:rPr lang="en-US" sz="2400" b="1" dirty="0" smtClean="0"/>
              <a:t>Collect and bury any spilled bait, unused prepared bait, and uneaten bait, wearing required </a:t>
            </a:r>
            <a:r>
              <a:rPr lang="en-US" sz="2400" b="1" dirty="0" err="1" smtClean="0"/>
              <a:t>PPE</a:t>
            </a:r>
            <a:r>
              <a:rPr lang="en-US" sz="2400" b="1" dirty="0" smtClean="0"/>
              <a:t>.</a:t>
            </a:r>
          </a:p>
          <a:p>
            <a:r>
              <a:rPr lang="en-US" sz="2400" b="1" dirty="0" smtClean="0"/>
              <a:t>Apply when daytime temperatures are above freezing.</a:t>
            </a:r>
          </a:p>
        </p:txBody>
      </p:sp>
    </p:spTree>
    <p:extLst>
      <p:ext uri="{BB962C8B-B14F-4D97-AF65-F5344CB8AC3E}">
        <p14:creationId xmlns:p14="http://schemas.microsoft.com/office/powerpoint/2010/main" val="26895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/>
              <a:t>SPECIFIC USE RESTRICTIONS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524000"/>
            <a:ext cx="8763000" cy="4038599"/>
          </a:xfrm>
        </p:spPr>
        <p:txBody>
          <a:bodyPr/>
          <a:lstStyle/>
          <a:p>
            <a:r>
              <a:rPr lang="en-US" sz="2400" b="1" dirty="0"/>
              <a:t>Any dead animals found in the treated areas must be immediately reported to the local county Agriculture Commission’s </a:t>
            </a:r>
            <a:r>
              <a:rPr lang="en-US" sz="2400" b="1" dirty="0" smtClean="0"/>
              <a:t>office. (Non-Target species only)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288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/>
              <a:t>ADDITIONAL RESTRICTIONS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524000"/>
            <a:ext cx="8763000" cy="4038599"/>
          </a:xfrm>
        </p:spPr>
        <p:txBody>
          <a:bodyPr/>
          <a:lstStyle/>
          <a:p>
            <a:r>
              <a:rPr lang="en-US" sz="2400" b="1" dirty="0"/>
              <a:t>Do not apply this product by air. </a:t>
            </a:r>
          </a:p>
          <a:p>
            <a:r>
              <a:rPr lang="en-US" sz="2400" b="1" dirty="0"/>
              <a:t>Do not allow hunting in treated fields during application period. </a:t>
            </a:r>
          </a:p>
          <a:p>
            <a:r>
              <a:rPr lang="en-US" sz="2400" b="1" dirty="0"/>
              <a:t>Do not bait unoccupied, inactive, or dormant burrows. Follow the directions for </a:t>
            </a:r>
            <a:r>
              <a:rPr lang="en-US" sz="2400" b="1" dirty="0" smtClean="0"/>
              <a:t>use </a:t>
            </a:r>
            <a:r>
              <a:rPr lang="en-US" sz="2400" b="1" dirty="0"/>
              <a:t>regarding pre-baiting. </a:t>
            </a:r>
          </a:p>
          <a:p>
            <a:r>
              <a:rPr lang="en-US" sz="2400" b="1" dirty="0"/>
              <a:t>Collect and bury any spilled bait. Bury any treated bait that has been prepared, </a:t>
            </a:r>
            <a:r>
              <a:rPr lang="en-US" sz="2400" b="1" dirty="0" smtClean="0"/>
              <a:t>but </a:t>
            </a:r>
            <a:r>
              <a:rPr lang="en-US" sz="2400" b="1" dirty="0"/>
              <a:t>was not applied. </a:t>
            </a:r>
          </a:p>
        </p:txBody>
      </p:sp>
    </p:spTree>
    <p:extLst>
      <p:ext uri="{BB962C8B-B14F-4D97-AF65-F5344CB8AC3E}">
        <p14:creationId xmlns:p14="http://schemas.microsoft.com/office/powerpoint/2010/main" val="10043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173162"/>
          </a:xfrm>
        </p:spPr>
        <p:txBody>
          <a:bodyPr/>
          <a:lstStyle/>
          <a:p>
            <a:r>
              <a:rPr lang="en-US" dirty="0" smtClean="0"/>
              <a:t>What is a SLN (24c) Registration</a:t>
            </a:r>
            <a:r>
              <a:rPr lang="en-US" i="1" dirty="0" smtClean="0"/>
              <a:t>?</a:t>
            </a:r>
            <a:endParaRPr lang="en-US" i="1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376" y="2057400"/>
            <a:ext cx="9067800" cy="5257800"/>
          </a:xfrm>
        </p:spPr>
        <p:txBody>
          <a:bodyPr/>
          <a:lstStyle/>
          <a:p>
            <a:r>
              <a:rPr lang="en-US" sz="2800" b="1" dirty="0" smtClean="0"/>
              <a:t>Under </a:t>
            </a:r>
            <a:r>
              <a:rPr lang="en-US" sz="2800" b="1" dirty="0"/>
              <a:t>the authority </a:t>
            </a:r>
            <a:r>
              <a:rPr lang="en-US" sz="2800" b="1" dirty="0" smtClean="0"/>
              <a:t>of section </a:t>
            </a:r>
            <a:r>
              <a:rPr lang="en-US" sz="2800" b="1" dirty="0"/>
              <a:t>24(c) of FIFRA, states may register </a:t>
            </a:r>
            <a:r>
              <a:rPr lang="en-US" sz="2800" b="1" u="sng" dirty="0"/>
              <a:t>additional</a:t>
            </a:r>
            <a:r>
              <a:rPr lang="en-US" sz="2800" b="1" dirty="0"/>
              <a:t> uses of a federally registered pesticide to meet "special local needs" as long as there is a demonstrated "special </a:t>
            </a:r>
            <a:r>
              <a:rPr lang="en-US" sz="2800" b="1" dirty="0" smtClean="0"/>
              <a:t>local need. (</a:t>
            </a:r>
            <a:r>
              <a:rPr lang="en-US" sz="2800" b="1" u="sng" dirty="0" smtClean="0"/>
              <a:t>Other uses must already be registered</a:t>
            </a:r>
            <a:r>
              <a:rPr lang="en-US" sz="2800" b="1" dirty="0" smtClean="0"/>
              <a:t>).</a:t>
            </a:r>
          </a:p>
          <a:p>
            <a:endParaRPr lang="en-US" sz="2800" b="1" dirty="0"/>
          </a:p>
          <a:p>
            <a:r>
              <a:rPr lang="en-US" sz="2800" b="1" dirty="0"/>
              <a:t>EPA R</a:t>
            </a:r>
            <a:r>
              <a:rPr lang="en-US" sz="2800" b="1" dirty="0" smtClean="0"/>
              <a:t>eviews</a:t>
            </a:r>
          </a:p>
        </p:txBody>
      </p:sp>
    </p:spTree>
    <p:extLst>
      <p:ext uri="{BB962C8B-B14F-4D97-AF65-F5344CB8AC3E}">
        <p14:creationId xmlns:p14="http://schemas.microsoft.com/office/powerpoint/2010/main" val="3966807047"/>
      </p:ext>
    </p:extLst>
  </p:cSld>
  <p:clrMapOvr>
    <a:masterClrMapping/>
  </p:clrMapOvr>
  <p:transition advTm="4558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/>
              <a:t>ADDITIONAL RESTRICTIONS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219200"/>
            <a:ext cx="8763000" cy="5181600"/>
          </a:xfrm>
        </p:spPr>
        <p:txBody>
          <a:bodyPr/>
          <a:lstStyle/>
          <a:p>
            <a:r>
              <a:rPr lang="en-US" sz="2400" b="1" dirty="0"/>
              <a:t>Any uneaten bait that has not decomposed within three days after baiting must </a:t>
            </a:r>
            <a:r>
              <a:rPr lang="en-US" sz="2400" b="1" dirty="0" smtClean="0"/>
              <a:t>be </a:t>
            </a:r>
            <a:r>
              <a:rPr lang="en-US" sz="2400" b="1" dirty="0"/>
              <a:t>collected and buried, unless the field is irrigated (overhead irrigation) within that time. Irrigation should accelerate the decaying of treated cabbage leaves and the deactivation of zinc phosphide. </a:t>
            </a:r>
          </a:p>
          <a:p>
            <a:r>
              <a:rPr lang="en-US" sz="2400" b="1" dirty="0"/>
              <a:t>All applicators and other persons who retrieve carcasses, spilled bait or uneaten bait must wear water-resistant gloves and either dust goggles, face shield, or other protective eyewear that provides temple and brow protection. </a:t>
            </a:r>
          </a:p>
          <a:p>
            <a:r>
              <a:rPr lang="en-US" sz="2400" b="1" dirty="0"/>
              <a:t>Apply when temperatures are above freezing and do not place prepared bait on snow. </a:t>
            </a:r>
          </a:p>
          <a:p>
            <a:r>
              <a:rPr lang="en-US" sz="2400" b="1" dirty="0"/>
              <a:t>Do not apply in the rain.</a:t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28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 smtClean="0"/>
              <a:t>SISKIYOU COUNTY PERMIT CONDITIONS</a:t>
            </a: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219200"/>
            <a:ext cx="8763000" cy="5181600"/>
          </a:xfrm>
        </p:spPr>
        <p:txBody>
          <a:bodyPr/>
          <a:lstStyle/>
          <a:p>
            <a:r>
              <a:rPr lang="en-US" sz="2400" b="1" dirty="0"/>
              <a:t>Restricted Materials Permit Required</a:t>
            </a:r>
            <a:endParaRPr lang="en-US" sz="2400" dirty="0"/>
          </a:p>
          <a:p>
            <a:pPr lvl="1"/>
            <a:r>
              <a:rPr lang="en-US" sz="2000" dirty="0"/>
              <a:t>You must have a current Restricted Materials Permit with Zinc Phosphide listed prior to purchasing or using this material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r>
              <a:rPr lang="en-US" sz="2400" b="1" dirty="0"/>
              <a:t>Permit Conditions Signed</a:t>
            </a:r>
            <a:endParaRPr lang="en-US" sz="2400" dirty="0"/>
          </a:p>
          <a:p>
            <a:pPr lvl="1"/>
            <a:r>
              <a:rPr lang="en-US" sz="2000" dirty="0"/>
              <a:t>You must agree to and sign the Zinc Phosphide Cabbage Bait Permit Conditions prior to purchase or use of this material.</a:t>
            </a:r>
          </a:p>
          <a:p>
            <a:r>
              <a:rPr lang="en-US" sz="2400" b="1" dirty="0"/>
              <a:t>Certified Applicator Only</a:t>
            </a:r>
            <a:endParaRPr lang="en-US" sz="2400" dirty="0"/>
          </a:p>
          <a:p>
            <a:pPr lvl="1"/>
            <a:r>
              <a:rPr lang="en-US" sz="2000" dirty="0"/>
              <a:t>You must have a Certified Applicators License prior to purchase or use of this material Certified Applicators include licensed Private Applicators, Qualified Applicator Licenses, and Qualified Applicator Certificates</a:t>
            </a:r>
            <a:r>
              <a:rPr lang="en-US" sz="2000" dirty="0" smtClean="0"/>
              <a:t>.</a:t>
            </a:r>
          </a:p>
          <a:p>
            <a:r>
              <a:rPr lang="en-US" sz="2400" b="1" dirty="0"/>
              <a:t>Notice of Intent</a:t>
            </a:r>
            <a:endParaRPr lang="en-US" sz="2400" dirty="0"/>
          </a:p>
          <a:p>
            <a:pPr lvl="1"/>
            <a:r>
              <a:rPr lang="en-US" sz="2000" dirty="0"/>
              <a:t>A notice of intent shall be filed with the Commissioner’s office twenty four hours (24) prior to the application start.</a:t>
            </a:r>
          </a:p>
          <a:p>
            <a:pPr marL="344487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40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 smtClean="0"/>
              <a:t>SISKIYOU COUNTY PERMIT CONDITIONS</a:t>
            </a: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219200"/>
            <a:ext cx="8763000" cy="5486400"/>
          </a:xfrm>
        </p:spPr>
        <p:txBody>
          <a:bodyPr/>
          <a:lstStyle/>
          <a:p>
            <a:r>
              <a:rPr lang="en-US" sz="2400" b="1" dirty="0" smtClean="0"/>
              <a:t>Certified </a:t>
            </a:r>
            <a:r>
              <a:rPr lang="en-US" sz="2400" b="1" dirty="0"/>
              <a:t>Applicator Training is required in Siskiyou County</a:t>
            </a:r>
            <a:endParaRPr lang="en-US" sz="2400" dirty="0"/>
          </a:p>
          <a:p>
            <a:pPr lvl="1"/>
            <a:r>
              <a:rPr lang="en-US" sz="2000" dirty="0"/>
              <a:t>Siskiyou County Approved training prior to purchase or use of this product is required. Approved training includes Siskiyou County Dept. of Agriculture training, and Oregon </a:t>
            </a:r>
            <a:r>
              <a:rPr lang="en-US" sz="2000" dirty="0" err="1"/>
              <a:t>Dept</a:t>
            </a:r>
            <a:r>
              <a:rPr lang="en-US" sz="2000" dirty="0"/>
              <a:t> of Agriculture training.  Documentation is required.</a:t>
            </a:r>
          </a:p>
          <a:p>
            <a:r>
              <a:rPr lang="en-US" sz="2400" b="1" dirty="0"/>
              <a:t>Pre-Baiting is required in Siskiyou County</a:t>
            </a:r>
            <a:endParaRPr lang="en-US" sz="2400" dirty="0"/>
          </a:p>
          <a:p>
            <a:pPr lvl="1"/>
            <a:r>
              <a:rPr lang="en-US" sz="2000" dirty="0" smtClean="0"/>
              <a:t>Pre-baiting </a:t>
            </a:r>
            <a:r>
              <a:rPr lang="en-US" sz="2000" dirty="0"/>
              <a:t>with like cabbage strips 24 hours prior to applying treated cabbage is required</a:t>
            </a:r>
            <a:r>
              <a:rPr lang="en-US" sz="2000" dirty="0" smtClean="0"/>
              <a:t>.</a:t>
            </a:r>
          </a:p>
          <a:p>
            <a:r>
              <a:rPr lang="en-US" sz="2400" b="1" dirty="0"/>
              <a:t>Application Timing Limitations</a:t>
            </a:r>
            <a:endParaRPr lang="en-US" sz="2400" dirty="0"/>
          </a:p>
          <a:p>
            <a:pPr lvl="1"/>
            <a:r>
              <a:rPr lang="en-US" sz="2000" dirty="0"/>
              <a:t>Applications within Siskiyou County shall cease when regrowth of crop, including alfalfa, grassy alfalfa, pasture, rangeland, and non-crop areas reach 4 inches in height. If this limitation has not been reached before label mandated use restrictions, than the </a:t>
            </a:r>
            <a:r>
              <a:rPr lang="en-US" sz="2000" dirty="0" err="1"/>
              <a:t>sln</a:t>
            </a:r>
            <a:r>
              <a:rPr lang="en-US" sz="2000" dirty="0"/>
              <a:t> label applies (May).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79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14"/>
            <a:ext cx="7543800" cy="893786"/>
          </a:xfrm>
        </p:spPr>
        <p:txBody>
          <a:bodyPr/>
          <a:lstStyle/>
          <a:p>
            <a:pPr algn="ctr"/>
            <a:r>
              <a:rPr lang="en-US" sz="3000" dirty="0" smtClean="0"/>
              <a:t>SISKIYOU COUNTY PERMIT CONDITIONS</a:t>
            </a: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615" y="1219200"/>
            <a:ext cx="8763000" cy="5486400"/>
          </a:xfrm>
        </p:spPr>
        <p:txBody>
          <a:bodyPr/>
          <a:lstStyle/>
          <a:p>
            <a:r>
              <a:rPr lang="en-US" sz="2400" b="1" dirty="0"/>
              <a:t>Label and </a:t>
            </a:r>
            <a:r>
              <a:rPr lang="en-US" sz="2400" b="1" dirty="0" err="1"/>
              <a:t>SLN</a:t>
            </a:r>
            <a:r>
              <a:rPr lang="en-US" sz="2400" b="1" dirty="0"/>
              <a:t> Label in Possession</a:t>
            </a:r>
            <a:endParaRPr lang="en-US" sz="2400" dirty="0"/>
          </a:p>
          <a:p>
            <a:pPr lvl="1"/>
            <a:r>
              <a:rPr lang="en-US" sz="2000" dirty="0"/>
              <a:t>A copy of the label for Zinc Phosphide and the </a:t>
            </a:r>
            <a:r>
              <a:rPr lang="en-US" sz="2000" dirty="0" err="1"/>
              <a:t>SLN</a:t>
            </a:r>
            <a:r>
              <a:rPr lang="en-US" sz="2000" dirty="0"/>
              <a:t> label shall be in your possession prior to purchase and use of this material and during applications</a:t>
            </a:r>
            <a:r>
              <a:rPr lang="en-US" sz="2000" dirty="0" smtClean="0"/>
              <a:t>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You will receive a copy of both documents when you get your permit from the County Dept. of Agriculture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Oregon applicators will need to get these documents from ODA</a:t>
            </a: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52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1" y="152400"/>
            <a:ext cx="7543800" cy="893786"/>
          </a:xfrm>
        </p:spPr>
        <p:txBody>
          <a:bodyPr/>
          <a:lstStyle/>
          <a:p>
            <a:pPr algn="ctr"/>
            <a:r>
              <a:rPr lang="en-US" sz="3000" dirty="0"/>
              <a:t>MIXING AND APPLICATION EQUIPMENT CLEANUP: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37992" y="1752600"/>
            <a:ext cx="8763000" cy="4343399"/>
          </a:xfrm>
        </p:spPr>
        <p:txBody>
          <a:bodyPr/>
          <a:lstStyle/>
          <a:p>
            <a:r>
              <a:rPr lang="en-US" sz="2400" b="1" dirty="0" smtClean="0"/>
              <a:t>Thoroughly </a:t>
            </a:r>
            <a:r>
              <a:rPr lang="en-US" sz="2400" b="1" dirty="0"/>
              <a:t>clean all mixing and application equipment when applications of treated bait have been completed. </a:t>
            </a:r>
            <a:endParaRPr lang="en-US" sz="2400" b="1" dirty="0" smtClean="0"/>
          </a:p>
          <a:p>
            <a:r>
              <a:rPr lang="en-US" sz="2400" b="1" dirty="0" smtClean="0"/>
              <a:t>Remove </a:t>
            </a:r>
            <a:r>
              <a:rPr lang="en-US" sz="2400" b="1" dirty="0"/>
              <a:t>all leftover treated cabbage and bury. </a:t>
            </a:r>
            <a:endParaRPr lang="en-US" sz="2400" b="1" dirty="0" smtClean="0"/>
          </a:p>
          <a:p>
            <a:r>
              <a:rPr lang="en-US" sz="2400" b="1" dirty="0" smtClean="0"/>
              <a:t>Clean </a:t>
            </a:r>
            <a:r>
              <a:rPr lang="en-US" sz="2400" b="1" dirty="0"/>
              <a:t>all surfaces of the mixing bins, mixing equipment, measuring devices, and PPE with hot water and detergent or with low pressure steam. </a:t>
            </a:r>
            <a:endParaRPr lang="en-US" sz="2400" b="1" dirty="0" smtClean="0"/>
          </a:p>
          <a:p>
            <a:r>
              <a:rPr lang="en-US" sz="2400" b="1" dirty="0" smtClean="0"/>
              <a:t>Do </a:t>
            </a:r>
            <a:r>
              <a:rPr lang="en-US" sz="2400" b="1" dirty="0"/>
              <a:t>not contaminate surface or ground water by the cleaning of equipment or disposal of wastes. </a:t>
            </a:r>
            <a:endParaRPr lang="en-US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3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pPr algn="ctr"/>
            <a:r>
              <a:rPr lang="en-US" sz="3600" dirty="0" smtClean="0"/>
              <a:t>Applicator Recordkeeping Requirements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562600"/>
          </a:xfrm>
        </p:spPr>
        <p:txBody>
          <a:bodyPr/>
          <a:lstStyle/>
          <a:p>
            <a:r>
              <a:rPr lang="en-US" sz="2400" b="1" dirty="0"/>
              <a:t>The brand or product name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EPA registration number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total amount applied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month, day, and year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location of the application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crop, commodity, stored product, or site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size of area treated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name of the certified applicator</a:t>
            </a:r>
          </a:p>
          <a:p>
            <a:r>
              <a:rPr lang="en-US" sz="2400" b="1" dirty="0" smtClean="0"/>
              <a:t>The </a:t>
            </a:r>
            <a:r>
              <a:rPr lang="en-US" sz="2400" b="1" dirty="0"/>
              <a:t>certification number of the certified </a:t>
            </a:r>
            <a:r>
              <a:rPr lang="en-US" sz="2400" b="1" dirty="0" smtClean="0"/>
              <a:t>applicator</a:t>
            </a:r>
            <a:endParaRPr lang="en-US" dirty="0" smtClean="0"/>
          </a:p>
          <a:p>
            <a:r>
              <a:rPr lang="en-US" b="1" dirty="0" smtClean="0">
                <a:solidFill>
                  <a:srgbClr val="660066"/>
                </a:solidFill>
              </a:rPr>
              <a:t>Applications need to be reported within 10 days of the application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Application records must be kept for 2 years</a:t>
            </a:r>
            <a:endParaRPr lang="en-US" b="1" dirty="0">
              <a:solidFill>
                <a:srgbClr val="66006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36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ORDERING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2"/>
            <a:ext cx="8229600" cy="5062538"/>
          </a:xfrm>
        </p:spPr>
        <p:txBody>
          <a:bodyPr/>
          <a:lstStyle/>
          <a:p>
            <a:r>
              <a:rPr lang="en-US" dirty="0" smtClean="0"/>
              <a:t>County will provide supplier with approved operators, including permits, license information and training records.</a:t>
            </a:r>
          </a:p>
          <a:p>
            <a:r>
              <a:rPr lang="en-US" dirty="0" smtClean="0"/>
              <a:t>After this information has been delivered, </a:t>
            </a:r>
            <a:r>
              <a:rPr lang="en-US" b="1" dirty="0" smtClean="0"/>
              <a:t>Wildlife Services </a:t>
            </a:r>
            <a:r>
              <a:rPr lang="en-US" dirty="0" smtClean="0"/>
              <a:t>State Office in California</a:t>
            </a:r>
          </a:p>
          <a:p>
            <a:pPr marL="0" indent="0">
              <a:buNone/>
            </a:pPr>
            <a:r>
              <a:rPr lang="en-US" dirty="0" smtClean="0"/>
              <a:t>	will process called in orders.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b="1" dirty="0" smtClean="0"/>
              <a:t>LORENZO </a:t>
            </a:r>
            <a:r>
              <a:rPr lang="en-US" b="1" dirty="0" err="1" smtClean="0"/>
              <a:t>BRIDGERS</a:t>
            </a:r>
            <a:endParaRPr lang="en-US" b="1" dirty="0" smtClean="0"/>
          </a:p>
          <a:p>
            <a:pPr lvl="2"/>
            <a:r>
              <a:rPr lang="en-US" b="1" dirty="0" smtClean="0"/>
              <a:t>916-979-2675</a:t>
            </a:r>
          </a:p>
          <a:p>
            <a:pPr lvl="2"/>
            <a:r>
              <a:rPr lang="en-US" b="1" dirty="0" smtClean="0"/>
              <a:t>916-979-2030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24014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DOCUMENT POSSESSION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9262"/>
            <a:ext cx="9144000" cy="5138737"/>
          </a:xfrm>
        </p:spPr>
        <p:txBody>
          <a:bodyPr/>
          <a:lstStyle/>
          <a:p>
            <a:r>
              <a:rPr lang="en-US" b="1" dirty="0" smtClean="0"/>
              <a:t>COPY OF MASTER ZINC PHOSPHIDE LABEL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COPY OF THE ZINC PHOSPHIDE SLN LABEL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COPY OF THE CERTIFICATE OF COMPLETION FROM ONLINE TRAINING</a:t>
            </a:r>
          </a:p>
          <a:p>
            <a:endParaRPr lang="en-US" b="1" dirty="0" smtClean="0"/>
          </a:p>
          <a:p>
            <a:r>
              <a:rPr lang="en-US" b="1" dirty="0" smtClean="0"/>
              <a:t>RESTRICTED MATERIALS PERMIT AND APPLICATORS LICENSE</a:t>
            </a:r>
          </a:p>
        </p:txBody>
      </p:sp>
    </p:spTree>
    <p:extLst>
      <p:ext uri="{BB962C8B-B14F-4D97-AF65-F5344CB8AC3E}">
        <p14:creationId xmlns:p14="http://schemas.microsoft.com/office/powerpoint/2010/main" val="1016328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APPLICATOR TRAINING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HANDLERS MUST BE TRAINED</a:t>
            </a:r>
          </a:p>
          <a:p>
            <a:r>
              <a:rPr lang="en-US" dirty="0" smtClean="0"/>
              <a:t>ALL HANDLERS MUST TAKE THE ONLINE SISKIYOU COUNTY ZINC PHOSPHIDE TRAINING, FILL OUT THE CERTIFICATE OF COMPLETION, AND HAVE IT IN THEIR POSSESSION AT THE APPLICATION SITE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43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Zinc Phosphide SLN Label</a:t>
            </a:r>
            <a:br>
              <a:rPr lang="en-US" dirty="0" smtClean="0"/>
            </a:br>
            <a:r>
              <a:rPr lang="en-US" sz="2000" dirty="0" smtClean="0"/>
              <a:t>(Double Click to Enlarge)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071814"/>
              </p:ext>
            </p:extLst>
          </p:nvPr>
        </p:nvGraphicFramePr>
        <p:xfrm>
          <a:off x="2667000" y="190500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4" name="Acrobat Document" r:id="rId3" imgW="5829199" imgH="7543800" progId="Acrobat.Document.2015">
                  <p:embed/>
                </p:oleObj>
              </mc:Choice>
              <mc:Fallback>
                <p:oleObj name="Acrobat Document" r:id="rId3" imgW="5829199" imgH="75438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1905000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90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pPr algn="ctr"/>
            <a:r>
              <a:rPr lang="en-US" dirty="0" smtClean="0"/>
              <a:t>What is Zinc Phosphide?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924800" cy="5257800"/>
          </a:xfrm>
        </p:spPr>
        <p:txBody>
          <a:bodyPr/>
          <a:lstStyle/>
          <a:p>
            <a:r>
              <a:rPr lang="en-US" sz="2800" b="1" dirty="0"/>
              <a:t>Zinc phosphide is an inorganic compound that combines phosphorus with zinc. </a:t>
            </a: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2800" b="1" dirty="0" smtClean="0"/>
              <a:t>Upon contact with moisture in the air, Phosphine gas </a:t>
            </a:r>
            <a:r>
              <a:rPr lang="en-US" sz="2800" b="1" dirty="0"/>
              <a:t>is </a:t>
            </a:r>
            <a:r>
              <a:rPr lang="en-US" sz="2800" b="1" dirty="0" smtClean="0"/>
              <a:t>released.</a:t>
            </a:r>
          </a:p>
          <a:p>
            <a:endParaRPr lang="en-US" sz="2800" b="1" dirty="0"/>
          </a:p>
          <a:p>
            <a:r>
              <a:rPr lang="en-US" sz="2800" b="1" dirty="0" smtClean="0"/>
              <a:t>Phosphine is a </a:t>
            </a:r>
            <a:r>
              <a:rPr lang="en-US" sz="2800" b="1" dirty="0"/>
              <a:t>very toxic gas</a:t>
            </a:r>
            <a:r>
              <a:rPr lang="en-US" sz="2800" b="1" dirty="0" smtClean="0"/>
              <a:t>.</a:t>
            </a:r>
          </a:p>
          <a:p>
            <a:pPr marL="0" indent="0">
              <a:buNone/>
            </a:pPr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2800" b="1" dirty="0"/>
              <a:t>Zinc phosphide has been registered </a:t>
            </a:r>
            <a:r>
              <a:rPr lang="en-US" sz="2800" b="1" dirty="0" smtClean="0"/>
              <a:t>since </a:t>
            </a:r>
            <a:r>
              <a:rPr lang="en-US" sz="2800" b="1" dirty="0"/>
              <a:t>1947. 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3027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424180" y="471805"/>
            <a:ext cx="9210675" cy="682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333333"/>
              </a:solidFill>
              <a:effectLst/>
              <a:latin typeface="Garamond"/>
              <a:ea typeface="Times New Roman"/>
              <a:cs typeface="Times New Roman"/>
            </a:endParaRPr>
          </a:p>
        </p:txBody>
      </p:sp>
      <p:pic>
        <p:nvPicPr>
          <p:cNvPr id="5" name="Picture 4" descr="highschool_border2"/>
          <p:cNvPicPr/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055735" cy="68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92454" y="2371725"/>
            <a:ext cx="78708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2A363D"/>
                </a:solidFill>
                <a:effectLst/>
                <a:latin typeface="Georgia" pitchFamily="18" charset="0"/>
                <a:cs typeface="Arial" pitchFamily="34" charset="0"/>
              </a:rPr>
              <a:t>_________________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PRINT NAME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HAS COMPLETED THE REQUIRED TRAINING COURSE: ZINC PHOSPHIDE APPLICATION TRAINING, AND IS HEREBY AUTHORIZED TO APPLY THIS MATERIAL AS THE SPECIAL LOCAL NEED PESTICIDE LABEL, RESTRICTED MATERIALS PERMIT AND PERMIT CONDITIONS DIRECTS.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Completed this ___ day of __________, 20__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62000" y="762000"/>
            <a:ext cx="7606926" cy="1609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SISKIYOU COUNTY DEPARTMENT OF AGRICULTURE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98860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ZINC PHOSPHIDE APPLICATION TRAINING CERTIFICATE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OF COMPLETION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98860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0" i="0" u="none" strike="noStrike" cap="none" normalizeH="0" baseline="0" dirty="0" smtClean="0">
              <a:ln>
                <a:noFill/>
              </a:ln>
              <a:solidFill>
                <a:srgbClr val="98860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286000" y="5486400"/>
            <a:ext cx="4032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 smtClean="0">
                <a:latin typeface="Arial" pitchFamily="34" charset="0"/>
                <a:cs typeface="Arial" pitchFamily="34" charset="0"/>
              </a:rPr>
              <a:t>Signature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Line 24"/>
          <p:cNvCxnSpPr>
            <a:cxnSpLocks noChangeShapeType="1"/>
          </p:cNvCxnSpPr>
          <p:nvPr/>
        </p:nvCxnSpPr>
        <p:spPr bwMode="auto">
          <a:xfrm>
            <a:off x="2286000" y="5257800"/>
            <a:ext cx="4343400" cy="0"/>
          </a:xfrm>
          <a:prstGeom prst="line">
            <a:avLst/>
          </a:prstGeom>
          <a:noFill/>
          <a:ln w="63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5720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7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848600" cy="715962"/>
          </a:xfrm>
        </p:spPr>
        <p:txBody>
          <a:bodyPr/>
          <a:lstStyle/>
          <a:p>
            <a:r>
              <a:rPr lang="en-US" sz="3800" dirty="0" smtClean="0"/>
              <a:t>How does Zinc Phosphide work?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839200" cy="4953000"/>
          </a:xfrm>
        </p:spPr>
        <p:txBody>
          <a:bodyPr/>
          <a:lstStyle/>
          <a:p>
            <a:r>
              <a:rPr lang="en-US" sz="2800" b="1" dirty="0"/>
              <a:t>Animal eats the bait, acid in the stomach turns the zinc phosphide into phosphine gas. Baits </a:t>
            </a:r>
            <a:r>
              <a:rPr lang="en-US" sz="2800" b="1" dirty="0" smtClean="0"/>
              <a:t>are </a:t>
            </a:r>
            <a:r>
              <a:rPr lang="en-US" sz="2800" b="1" dirty="0"/>
              <a:t>especially dangerous to animals that cannot vomit, such as rats, mice, and rabbits.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The </a:t>
            </a:r>
            <a:r>
              <a:rPr lang="en-US" sz="2800" b="1" dirty="0"/>
              <a:t>phosphine </a:t>
            </a:r>
            <a:r>
              <a:rPr lang="en-US" sz="2800" b="1" dirty="0" smtClean="0"/>
              <a:t>crosses </a:t>
            </a:r>
            <a:r>
              <a:rPr lang="en-US" sz="2800" b="1" dirty="0"/>
              <a:t>into the body’s cells, and stops </a:t>
            </a:r>
            <a:r>
              <a:rPr lang="en-US" sz="2800" b="1" dirty="0" smtClean="0"/>
              <a:t>them from </a:t>
            </a:r>
            <a:r>
              <a:rPr lang="en-US" sz="2800" b="1" dirty="0"/>
              <a:t>producing energy.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Cells then </a:t>
            </a:r>
            <a:r>
              <a:rPr lang="en-US" sz="2800" b="1" dirty="0"/>
              <a:t>die. Zinc phosphide affects all cells, but targets cells in the heart, lungs, and liver. </a:t>
            </a:r>
            <a:endParaRPr lang="en-US" sz="2800" dirty="0"/>
          </a:p>
          <a:p>
            <a:endParaRPr lang="en-US" sz="2800" b="1" dirty="0" smtClean="0"/>
          </a:p>
          <a:p>
            <a:endParaRPr lang="en-US" sz="28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7772400" cy="868362"/>
          </a:xfrm>
        </p:spPr>
        <p:txBody>
          <a:bodyPr/>
          <a:lstStyle/>
          <a:p>
            <a:r>
              <a:rPr lang="en-US" dirty="0" smtClean="0"/>
              <a:t>Physical &amp; Chemical Properties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752600"/>
            <a:ext cx="8153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 smtClean="0"/>
              <a:t>Zinc </a:t>
            </a:r>
            <a:r>
              <a:rPr lang="en-US" sz="3200" b="1" dirty="0"/>
              <a:t>phosphide is a gray-black </a:t>
            </a:r>
            <a:r>
              <a:rPr lang="en-US" sz="3200" b="1" u="sng" dirty="0"/>
              <a:t>powder</a:t>
            </a:r>
            <a:r>
              <a:rPr lang="en-US" sz="3200" b="1" dirty="0"/>
              <a:t> with an odor similar to garlic</a:t>
            </a:r>
            <a:r>
              <a:rPr lang="en-US" sz="3200" b="1" dirty="0" smtClean="0"/>
              <a:t>.</a:t>
            </a:r>
          </a:p>
          <a:p>
            <a:r>
              <a:rPr lang="en-US" sz="3200" b="1" dirty="0" smtClean="0"/>
              <a:t> </a:t>
            </a:r>
            <a:endParaRPr lang="en-US" sz="3200" b="1" baseline="30000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Phosphine is a colorless and flammable gas. </a:t>
            </a:r>
            <a:endParaRPr lang="en-US" sz="3200" b="1" dirty="0" smtClean="0"/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Humans </a:t>
            </a:r>
            <a:r>
              <a:rPr lang="en-US" sz="3200" b="1" dirty="0" smtClean="0"/>
              <a:t>detect </a:t>
            </a:r>
            <a:r>
              <a:rPr lang="en-US" sz="3200" b="1" dirty="0"/>
              <a:t>phosphine at 2 ppm, although toxicity can occur at lower concentrations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pPr marL="285750" indent="-285750">
              <a:buFont typeface="Arial"/>
              <a:buChar char="•"/>
            </a:pP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30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7848600" cy="944562"/>
          </a:xfrm>
        </p:spPr>
        <p:txBody>
          <a:bodyPr/>
          <a:lstStyle/>
          <a:p>
            <a:r>
              <a:rPr lang="en-US" sz="3800" dirty="0" smtClean="0"/>
              <a:t>Exposure Concerns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867" y="1388533"/>
            <a:ext cx="8610600" cy="5486400"/>
          </a:xfrm>
        </p:spPr>
        <p:txBody>
          <a:bodyPr/>
          <a:lstStyle/>
          <a:p>
            <a:r>
              <a:rPr lang="en-US" sz="3200" b="1" dirty="0" smtClean="0"/>
              <a:t>Routes of Exposure</a:t>
            </a:r>
          </a:p>
          <a:p>
            <a:pPr lvl="1"/>
            <a:r>
              <a:rPr lang="en-US" sz="2400" b="1" dirty="0" smtClean="0"/>
              <a:t>Absorb through skin</a:t>
            </a:r>
          </a:p>
          <a:p>
            <a:pPr lvl="1"/>
            <a:r>
              <a:rPr lang="en-US" sz="2400" b="1" dirty="0" smtClean="0"/>
              <a:t>Inhalation</a:t>
            </a:r>
          </a:p>
          <a:p>
            <a:pPr lvl="1"/>
            <a:r>
              <a:rPr lang="en-US" sz="2400" b="1" dirty="0" smtClean="0"/>
              <a:t>Ingestion</a:t>
            </a:r>
          </a:p>
          <a:p>
            <a:pPr lvl="1"/>
            <a:r>
              <a:rPr lang="en-US" sz="3200" b="1" dirty="0" smtClean="0"/>
              <a:t>Areas of Concern</a:t>
            </a:r>
          </a:p>
          <a:p>
            <a:pPr lvl="2"/>
            <a:r>
              <a:rPr lang="en-US" sz="2100" b="1" dirty="0" smtClean="0"/>
              <a:t>Eye Contamination</a:t>
            </a:r>
          </a:p>
          <a:p>
            <a:pPr lvl="2"/>
            <a:r>
              <a:rPr lang="en-US" sz="2100" b="1" dirty="0"/>
              <a:t>Contaminate Hands</a:t>
            </a:r>
          </a:p>
          <a:p>
            <a:pPr lvl="2"/>
            <a:r>
              <a:rPr lang="en-US" sz="2400" b="1" dirty="0"/>
              <a:t>Eat or smoke without washing your hands first. </a:t>
            </a:r>
          </a:p>
          <a:p>
            <a:pPr lvl="2"/>
            <a:r>
              <a:rPr lang="en-US" sz="2400" b="1" dirty="0"/>
              <a:t>Storing food, drink, smokes, etc. with pesticides</a:t>
            </a:r>
            <a:r>
              <a:rPr lang="en-US" sz="2400" b="1" dirty="0" smtClean="0"/>
              <a:t>.</a:t>
            </a:r>
          </a:p>
          <a:p>
            <a:pPr lvl="2"/>
            <a:r>
              <a:rPr lang="en-US" sz="2100" b="1" dirty="0" smtClean="0"/>
              <a:t>Breathing Dust</a:t>
            </a:r>
          </a:p>
          <a:p>
            <a:pPr lvl="3"/>
            <a:r>
              <a:rPr lang="en-US" sz="2100" b="1" dirty="0" smtClean="0"/>
              <a:t>During mixing/loading</a:t>
            </a:r>
          </a:p>
          <a:p>
            <a:pPr marL="693737" lvl="2" indent="0">
              <a:buNone/>
            </a:pPr>
            <a:endParaRPr lang="en-US" sz="1900" b="1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.O. Forage Seminar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C.O. Forage Seminar</Template>
  <TotalTime>2496</TotalTime>
  <Words>2938</Words>
  <Application>Microsoft Office PowerPoint</Application>
  <PresentationFormat>On-screen Show (4:3)</PresentationFormat>
  <Paragraphs>372</Paragraphs>
  <Slides>60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C.O. Forage Seminar</vt:lpstr>
      <vt:lpstr>Photo Editor Photo</vt:lpstr>
      <vt:lpstr>Acrobat Document</vt:lpstr>
      <vt:lpstr>PowerPoint Presentation</vt:lpstr>
      <vt:lpstr>TRAINER CONTACT INFORMATION</vt:lpstr>
      <vt:lpstr>SLN (24c) for Zinc Phosphide Concentrate for Belding Ground Squirrel Control</vt:lpstr>
      <vt:lpstr>AGENDA</vt:lpstr>
      <vt:lpstr>What is a SLN (24c) Registration?</vt:lpstr>
      <vt:lpstr>What is Zinc Phosphide?</vt:lpstr>
      <vt:lpstr>How does Zinc Phosphide work?</vt:lpstr>
      <vt:lpstr>Physical &amp; Chemical Properties</vt:lpstr>
      <vt:lpstr>Exposure Concerns</vt:lpstr>
      <vt:lpstr>Signs &amp; Symptoms of Poisoning</vt:lpstr>
      <vt:lpstr>Signs &amp; Symptoms of Poisoning</vt:lpstr>
      <vt:lpstr>Signs &amp; Symptoms of Poisoning</vt:lpstr>
      <vt:lpstr>What is the Risk of Secondary Poisoning?</vt:lpstr>
      <vt:lpstr>How Does ZP Break Down?</vt:lpstr>
      <vt:lpstr>ZINC PHOSPHIDE BAITING</vt:lpstr>
      <vt:lpstr>Belding Ground Squirrels (Urocitellus beldingi)</vt:lpstr>
      <vt:lpstr>Belding Ground Squirrel Facts</vt:lpstr>
      <vt:lpstr>Belding Ground Squirrel Facts</vt:lpstr>
      <vt:lpstr>Ground Squirrel Damage</vt:lpstr>
      <vt:lpstr>PowerPoint Presentation</vt:lpstr>
      <vt:lpstr>PowerPoint Presentation</vt:lpstr>
      <vt:lpstr>PowerPoint Presentation</vt:lpstr>
      <vt:lpstr>PowerPoint Presentation</vt:lpstr>
      <vt:lpstr>Zinc Phosphide</vt:lpstr>
      <vt:lpstr>The ZP SLN Label CA-150001</vt:lpstr>
      <vt:lpstr>The ZP SLN Label CA-150001</vt:lpstr>
      <vt:lpstr>The ZP SLN Label CA-150001</vt:lpstr>
      <vt:lpstr>The ZP SLN Label CA-150001</vt:lpstr>
      <vt:lpstr>The ZP SLN Label CA-150001</vt:lpstr>
      <vt:lpstr>The ZP SLN Label CA-150001</vt:lpstr>
      <vt:lpstr>PowerPoint Presentation</vt:lpstr>
      <vt:lpstr>PowerPoint Presentation</vt:lpstr>
      <vt:lpstr>DIRECTIONS FOR MIXING/HANDLING/APPLYING TREATED (TOXIC) BAIT </vt:lpstr>
      <vt:lpstr>DIRECTIONS FOR MIXING/HANDLING/APPLYING TREATED (TOXIC) BAIT </vt:lpstr>
      <vt:lpstr>The ZP SLN Label CA-150001</vt:lpstr>
      <vt:lpstr>Pre-baiting</vt:lpstr>
      <vt:lpstr>Preparing Pre-baiting</vt:lpstr>
      <vt:lpstr>PowerPoint Presentation</vt:lpstr>
      <vt:lpstr>PowerPoint Presentation</vt:lpstr>
      <vt:lpstr>PowerPoint Presentation</vt:lpstr>
      <vt:lpstr>Where to order slicers?</vt:lpstr>
      <vt:lpstr>PowerPoint Presentation</vt:lpstr>
      <vt:lpstr>PowerPoint Presentation</vt:lpstr>
      <vt:lpstr>APPLICATION DIRECTIONS FOR TREATED BAIT: </vt:lpstr>
      <vt:lpstr>Timing: </vt:lpstr>
      <vt:lpstr>SPECIFIC USE RESTRICTIONS </vt:lpstr>
      <vt:lpstr>SPECIFIC USE RESTRICTIONS </vt:lpstr>
      <vt:lpstr>SPECIFIC USE RESTRICTIONS </vt:lpstr>
      <vt:lpstr>ADDITIONAL RESTRICTIONS </vt:lpstr>
      <vt:lpstr>ADDITIONAL RESTRICTIONS </vt:lpstr>
      <vt:lpstr>SISKIYOU COUNTY PERMIT CONDITIONS</vt:lpstr>
      <vt:lpstr>SISKIYOU COUNTY PERMIT CONDITIONS</vt:lpstr>
      <vt:lpstr>SISKIYOU COUNTY PERMIT CONDITIONS</vt:lpstr>
      <vt:lpstr>MIXING AND APPLICATION EQUIPMENT CLEANUP: </vt:lpstr>
      <vt:lpstr>Applicator Recordkeeping Requirements</vt:lpstr>
      <vt:lpstr>PRODUCT ORDERING INFORMATION</vt:lpstr>
      <vt:lpstr>DOCUMENT POSSESSION REQUIREMENTS</vt:lpstr>
      <vt:lpstr>APPLICATOR TRAINING RECORDS</vt:lpstr>
      <vt:lpstr>Zinc Phosphide SLN Label (Double Click to Enlarge)</vt:lpstr>
      <vt:lpstr>PowerPoint Presentation</vt:lpstr>
    </vt:vector>
  </TitlesOfParts>
  <Company>USDA APHIS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and Management of Common Central Oregon Rodents</dc:title>
  <dc:creator>Amaral, Jeffrey F - APHIS</dc:creator>
  <cp:lastModifiedBy>James Smith</cp:lastModifiedBy>
  <cp:revision>86</cp:revision>
  <cp:lastPrinted>2018-12-05T22:49:19Z</cp:lastPrinted>
  <dcterms:created xsi:type="dcterms:W3CDTF">2015-01-30T00:40:03Z</dcterms:created>
  <dcterms:modified xsi:type="dcterms:W3CDTF">2018-12-06T00:48:59Z</dcterms:modified>
</cp:coreProperties>
</file>